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44"/>
  </p:notesMasterIdLst>
  <p:handoutMasterIdLst>
    <p:handoutMasterId r:id="rId45"/>
  </p:handoutMasterIdLst>
  <p:sldIdLst>
    <p:sldId id="342" r:id="rId2"/>
    <p:sldId id="340" r:id="rId3"/>
    <p:sldId id="261" r:id="rId4"/>
    <p:sldId id="333" r:id="rId5"/>
    <p:sldId id="341" r:id="rId6"/>
    <p:sldId id="322" r:id="rId7"/>
    <p:sldId id="325" r:id="rId8"/>
    <p:sldId id="327" r:id="rId9"/>
    <p:sldId id="264" r:id="rId10"/>
    <p:sldId id="336" r:id="rId11"/>
    <p:sldId id="301" r:id="rId12"/>
    <p:sldId id="315" r:id="rId13"/>
    <p:sldId id="304" r:id="rId14"/>
    <p:sldId id="305" r:id="rId15"/>
    <p:sldId id="306" r:id="rId16"/>
    <p:sldId id="307" r:id="rId17"/>
    <p:sldId id="308" r:id="rId18"/>
    <p:sldId id="335" r:id="rId19"/>
    <p:sldId id="326" r:id="rId20"/>
    <p:sldId id="339" r:id="rId21"/>
    <p:sldId id="338" r:id="rId22"/>
    <p:sldId id="296" r:id="rId23"/>
    <p:sldId id="270" r:id="rId24"/>
    <p:sldId id="273" r:id="rId25"/>
    <p:sldId id="297" r:id="rId26"/>
    <p:sldId id="274" r:id="rId27"/>
    <p:sldId id="298" r:id="rId28"/>
    <p:sldId id="300" r:id="rId29"/>
    <p:sldId id="345" r:id="rId30"/>
    <p:sldId id="317" r:id="rId31"/>
    <p:sldId id="343" r:id="rId32"/>
    <p:sldId id="344" r:id="rId33"/>
    <p:sldId id="318" r:id="rId34"/>
    <p:sldId id="346" r:id="rId35"/>
    <p:sldId id="347" r:id="rId36"/>
    <p:sldId id="321" r:id="rId37"/>
    <p:sldId id="303" r:id="rId38"/>
    <p:sldId id="310" r:id="rId39"/>
    <p:sldId id="314" r:id="rId40"/>
    <p:sldId id="313" r:id="rId41"/>
    <p:sldId id="330" r:id="rId42"/>
    <p:sldId id="331" r:id="rId43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0"/>
    <a:srgbClr val="BB1631"/>
    <a:srgbClr val="BC1332"/>
    <a:srgbClr val="BB1331"/>
    <a:srgbClr val="CF5A6F"/>
    <a:srgbClr val="FF9B9B"/>
    <a:srgbClr val="F3859A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75" autoAdjust="0"/>
  </p:normalViewPr>
  <p:slideViewPr>
    <p:cSldViewPr>
      <p:cViewPr>
        <p:scale>
          <a:sx n="75" d="100"/>
          <a:sy n="75" d="100"/>
        </p:scale>
        <p:origin x="-869" y="-144"/>
      </p:cViewPr>
      <p:guideLst>
        <p:guide orient="horz" pos="2840"/>
        <p:guide orient="horz" pos="3612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532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49351" y="9352069"/>
            <a:ext cx="4513263" cy="537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64" tIns="45432" rIns="90864" bIns="45432" numCol="1" anchor="b" anchorCtr="0" compatLnSpc="1">
            <a:prstTxWarp prst="textNoShape">
              <a:avLst/>
            </a:prstTxWarp>
          </a:bodyPr>
          <a:lstStyle>
            <a:lvl1pPr defTabSz="908050">
              <a:defRPr sz="800"/>
            </a:lvl1pPr>
          </a:lstStyle>
          <a:p>
            <a:pPr>
              <a:defRPr/>
            </a:pPr>
            <a:r>
              <a:rPr lang="de-DE" dirty="0" smtClean="0"/>
              <a:t>Stand: 4. Februar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28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7415"/>
            <a:ext cx="4981575" cy="44691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81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830"/>
            <a:ext cx="2944812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C849BA-C26D-47E9-8C36-BC06BABBF2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883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849BA-C26D-47E9-8C36-BC06BABBF20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27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2BD810-683D-40F0-BF1F-9AB562F8AE12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4" y="4722191"/>
            <a:ext cx="4981575" cy="4179464"/>
          </a:xfrm>
          <a:noFill/>
        </p:spPr>
        <p:txBody>
          <a:bodyPr lIns="90327" tIns="44370" rIns="90327" bIns="44370"/>
          <a:lstStyle/>
          <a:p>
            <a:pPr eaLnBrk="1" hangingPunct="1"/>
            <a:endParaRPr lang="zh-CN" altLang="de-DE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868363"/>
            <a:ext cx="4629150" cy="347186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D0F838-CC48-47AF-9753-5C13885DEDA8}" type="slidenum">
              <a:rPr lang="de-DE" smtClean="0"/>
              <a:pPr/>
              <a:t>36</a:t>
            </a:fld>
            <a:endParaRPr lang="de-DE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7415"/>
            <a:ext cx="4981575" cy="4469130"/>
          </a:xfrm>
          <a:noFill/>
        </p:spPr>
        <p:txBody>
          <a:bodyPr/>
          <a:lstStyle/>
          <a:p>
            <a:pPr eaLnBrk="1" hangingPunct="1"/>
            <a:endParaRPr lang="zh-CN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5408984" cy="82832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6573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8424863" y="6094413"/>
            <a:ext cx="719137" cy="719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fld id="{288DA654-F076-4C29-B61B-AD233DBC2A59}" type="slidenum">
              <a:rPr lang="de-DE" sz="1600"/>
              <a:pPr algn="ctr">
                <a:defRPr/>
              </a:pPr>
              <a:t>‹Nr.›</a:t>
            </a:fld>
            <a:endParaRPr lang="de-DE" sz="16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52399"/>
            <a:ext cx="5338936" cy="968375"/>
          </a:xfrm>
        </p:spPr>
        <p:txBody>
          <a:bodyPr/>
          <a:lstStyle>
            <a:lvl1pPr>
              <a:defRPr b="1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5" y="1484784"/>
            <a:ext cx="8497888" cy="5132784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Ø"/>
              <a:defRPr sz="2500" b="0"/>
            </a:lvl1pPr>
            <a:lvl2pPr marL="622300" indent="-347663">
              <a:buFont typeface="Wingdings" pitchFamily="2" charset="2"/>
              <a:buChar char="ü"/>
              <a:defRPr sz="2400" b="0"/>
            </a:lvl2pPr>
            <a:lvl3pPr marL="990600" indent="-266700">
              <a:defRPr sz="2300" b="0"/>
            </a:lvl3pPr>
            <a:lvl4pPr marL="1346200" indent="-266700">
              <a:defRPr sz="2200" b="0"/>
            </a:lvl4pPr>
            <a:lvl5pPr marL="1790700" indent="-266700">
              <a:defRPr sz="2100" b="0"/>
            </a:lvl5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9001121" y="0"/>
            <a:ext cx="142878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408984" cy="82832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 smtClean="0"/>
          </a:p>
        </p:txBody>
      </p:sp>
      <p:sp>
        <p:nvSpPr>
          <p:cNvPr id="829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9511" y="1371600"/>
            <a:ext cx="8569201" cy="522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Rectangle 6"/>
          <p:cNvSpPr/>
          <p:nvPr userDrawn="1"/>
        </p:nvSpPr>
        <p:spPr>
          <a:xfrm>
            <a:off x="9001122" y="2743200"/>
            <a:ext cx="142875" cy="22014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001122" y="4944616"/>
            <a:ext cx="162995" cy="1913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4" descr="Bild (Geräteunabhängige Bitmap)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626596" y="-1984"/>
            <a:ext cx="351313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kern="1200" cap="none" spc="-6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rgbClr val="BB1631"/>
        </a:buClr>
        <a:buFont typeface="Wingdings" pitchFamily="2" charset="2"/>
        <a:buChar char="Ø"/>
        <a:defRPr sz="2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36830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Font typeface="Wingdings" pitchFamily="2" charset="2"/>
        <a:buChar char="ü"/>
        <a:tabLst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5600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Font typeface="Arial" charset="0"/>
        <a:buChar char="•"/>
        <a:defRPr sz="23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wmf"/><Relationship Id="rId7" Type="http://schemas.openxmlformats.org/officeDocument/2006/relationships/image" Target="../media/image3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Wirtschaftsprüfer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65308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Unterschiedliche Abschlussprüfungen</a:t>
            </a:r>
            <a:endParaRPr lang="de-DE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 Branchen und Art des Unternehmens, z.B.</a:t>
            </a:r>
          </a:p>
          <a:p>
            <a:pPr lvl="1"/>
            <a:r>
              <a:rPr lang="de-DE" dirty="0" smtClean="0"/>
              <a:t>Banken, Versicherungen</a:t>
            </a:r>
          </a:p>
          <a:p>
            <a:pPr lvl="1"/>
            <a:r>
              <a:rPr lang="de-DE" dirty="0" smtClean="0"/>
              <a:t>Produktions- und Handelsunternehmen</a:t>
            </a:r>
          </a:p>
          <a:p>
            <a:r>
              <a:rPr lang="de-DE" dirty="0" smtClean="0"/>
              <a:t>Nach Rechtsform des Unternehmens, z.B. </a:t>
            </a:r>
          </a:p>
          <a:p>
            <a:pPr lvl="1"/>
            <a:r>
              <a:rPr lang="de-DE" dirty="0" smtClean="0"/>
              <a:t>Aktiengesellschaft (AG)</a:t>
            </a:r>
          </a:p>
          <a:p>
            <a:pPr lvl="1"/>
            <a:r>
              <a:rPr lang="de-DE" dirty="0" smtClean="0"/>
              <a:t>Gesellschaft mit beschränkter Haftung (GmbH)</a:t>
            </a:r>
          </a:p>
          <a:p>
            <a:r>
              <a:rPr lang="de-DE" dirty="0" smtClean="0"/>
              <a:t>Nach Rechnungslegungsvorschriften, z.B.: 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eutschen Normen des Handelsgesetzbuches (HGB)</a:t>
            </a:r>
          </a:p>
          <a:p>
            <a:pPr lvl="1"/>
            <a:r>
              <a:rPr lang="de-DE" dirty="0" smtClean="0"/>
              <a:t>internationalen Rechnungslegungsvorschriften (IFRS)</a:t>
            </a:r>
          </a:p>
          <a:p>
            <a:pPr lvl="2"/>
            <a:endParaRPr lang="de-DE" dirty="0" smtClean="0"/>
          </a:p>
        </p:txBody>
      </p:sp>
      <p:sp>
        <p:nvSpPr>
          <p:cNvPr id="65540" name="Rectangle 1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100" b="1" dirty="0">
              <a:solidFill>
                <a:srgbClr val="BB13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41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einer </a:t>
            </a:r>
            <a:r>
              <a:rPr lang="de-DE" dirty="0" smtClean="0"/>
              <a:t>Abschlussprüfung </a:t>
            </a:r>
            <a:r>
              <a:rPr lang="de-DE" dirty="0"/>
              <a:t>(</a:t>
            </a:r>
            <a:r>
              <a:rPr lang="de-DE" dirty="0" smtClean="0"/>
              <a:t>1)</a:t>
            </a:r>
            <a:endParaRPr lang="de-DE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2400" dirty="0" smtClean="0">
                <a:latin typeface="Arial" charset="0"/>
              </a:rPr>
              <a:t>Auftrag/Bestellung</a:t>
            </a:r>
          </a:p>
          <a:p>
            <a:pPr eaLnBrk="1" hangingPunct="1"/>
            <a:endParaRPr lang="de-DE" sz="2400" dirty="0">
              <a:latin typeface="Arial" charset="0"/>
            </a:endParaRPr>
          </a:p>
          <a:p>
            <a:pPr eaLnBrk="1" hangingPunct="1"/>
            <a:endParaRPr lang="de-DE" sz="2400" dirty="0" smtClean="0">
              <a:latin typeface="Arial" charset="0"/>
            </a:endParaRPr>
          </a:p>
          <a:p>
            <a:pPr eaLnBrk="1" hangingPunct="1"/>
            <a:endParaRPr lang="de-DE" sz="2400" dirty="0">
              <a:latin typeface="Arial" charset="0"/>
            </a:endParaRPr>
          </a:p>
          <a:p>
            <a:pPr eaLnBrk="1" hangingPunct="1"/>
            <a:endParaRPr lang="de-DE" sz="2400" dirty="0" smtClean="0">
              <a:latin typeface="Arial" charset="0"/>
            </a:endParaRPr>
          </a:p>
          <a:p>
            <a:pPr eaLnBrk="1" hangingPunct="1"/>
            <a:endParaRPr lang="de-DE" sz="2400" dirty="0">
              <a:latin typeface="Arial" charset="0"/>
            </a:endParaRPr>
          </a:p>
          <a:p>
            <a:pPr eaLnBrk="1" hangingPunct="1"/>
            <a:r>
              <a:rPr lang="de-DE" sz="2400" dirty="0" smtClean="0">
                <a:latin typeface="Arial" charset="0"/>
              </a:rPr>
              <a:t>Unternehmer(in) erteilt den Auftrag für eine Abschlussprüfung </a:t>
            </a:r>
          </a:p>
          <a:p>
            <a:pPr eaLnBrk="1" hangingPunct="1">
              <a:buFont typeface="Arial" charset="0"/>
              <a:buAutoNum type="arabicParenBoth"/>
            </a:pPr>
            <a:endParaRPr lang="de-DE" sz="2400" dirty="0" smtClean="0">
              <a:latin typeface="Arial" charset="0"/>
            </a:endParaRPr>
          </a:p>
          <a:p>
            <a:pPr eaLnBrk="1" hangingPunct="1">
              <a:buFont typeface="Arial" charset="0"/>
              <a:buAutoNum type="arabicParenBoth"/>
            </a:pPr>
            <a:endParaRPr lang="de-DE" dirty="0" smtClean="0">
              <a:latin typeface="Arial" charset="0"/>
            </a:endParaRPr>
          </a:p>
        </p:txBody>
      </p:sp>
      <p:sp>
        <p:nvSpPr>
          <p:cNvPr id="66563" name="Rechteck 1"/>
          <p:cNvSpPr>
            <a:spLocks noChangeArrowheads="1"/>
          </p:cNvSpPr>
          <p:nvPr/>
        </p:nvSpPr>
        <p:spPr bwMode="auto">
          <a:xfrm>
            <a:off x="899592" y="2427188"/>
            <a:ext cx="2428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Unternehmer(in)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9" y="2916932"/>
            <a:ext cx="21034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08" y="2386980"/>
            <a:ext cx="290244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Wiedefeldt\AppData\Local\Microsoft\Windows\Temporary Internet Files\Content.IE5\L90OV77W\MC9003610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59" y="3840511"/>
            <a:ext cx="182788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57" y="3464524"/>
            <a:ext cx="1489693" cy="14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09" y="4754454"/>
            <a:ext cx="1489693" cy="14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einer Abschlussprüfung (</a:t>
            </a:r>
            <a:r>
              <a:rPr lang="de-DE" dirty="0" smtClean="0"/>
              <a:t>2)</a:t>
            </a:r>
            <a:endParaRPr lang="de-DE" dirty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400" dirty="0" smtClean="0">
                <a:latin typeface="Arial" charset="0"/>
              </a:rPr>
              <a:t>Um eine Prüfung durchzuführen, braucht man je nach Größe des Unternehmens ein gutes Prüfungsteam und manchmal auch Spezialisten.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700756" y="2933128"/>
            <a:ext cx="3118819" cy="2189832"/>
            <a:chOff x="3851920" y="1772816"/>
            <a:chExt cx="3118819" cy="2189832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038" y="2103685"/>
              <a:ext cx="1427163" cy="1858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3851920" y="1772816"/>
              <a:ext cx="3118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Wirtschaftsprüfer(in)</a:t>
              </a:r>
              <a:endParaRPr lang="de-DE" dirty="0"/>
            </a:p>
          </p:txBody>
        </p:sp>
      </p:grpSp>
      <p:pic>
        <p:nvPicPr>
          <p:cNvPr id="7174" name="Picture 6" descr="C:\Users\Wiedefeldt\AppData\Local\Microsoft\Windows\Temporary Internet Files\Content.IE5\TZI54TPM\MC9003549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56" y="3693739"/>
            <a:ext cx="1458468" cy="18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Wiedefeldt\AppData\Local\Microsoft\Windows\Temporary Internet Files\Content.IE5\L90OV77W\MC9003609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45" y="4581128"/>
            <a:ext cx="1819656" cy="17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Wiedefeldt\AppData\Local\Microsoft\Windows\Temporary Internet Files\Content.IE5\L90OV77W\MC90033810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01132"/>
            <a:ext cx="1821485" cy="15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Wiedefeldt\AppData\Local\Microsoft\Windows\Temporary Internet Files\Content.IE5\L631EM2H\MC90033806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27137"/>
            <a:ext cx="1815998" cy="15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82177" y="3062351"/>
            <a:ext cx="379233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Prüfungsassistent(</a:t>
            </a:r>
            <a:r>
              <a:rPr lang="de-DE" dirty="0" err="1" smtClean="0"/>
              <a:t>inn</a:t>
            </a:r>
            <a:r>
              <a:rPr lang="de-DE" dirty="0" smtClean="0"/>
              <a:t>)en</a:t>
            </a: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 bwMode="auto">
          <a:xfrm>
            <a:off x="2268538" y="2492375"/>
            <a:ext cx="5688012" cy="3744913"/>
          </a:xfrm>
          <a:prstGeom prst="ellipse">
            <a:avLst/>
          </a:prstGeom>
          <a:solidFill>
            <a:srgbClr val="FFBE00"/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de-DE">
              <a:latin typeface="Times New Roman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einer Abschlussprüfung (</a:t>
            </a:r>
            <a:r>
              <a:rPr lang="de-DE" dirty="0" smtClean="0"/>
              <a:t>3)</a:t>
            </a:r>
            <a:endParaRPr lang="de-DE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400" dirty="0" smtClean="0">
                <a:latin typeface="Arial" charset="0"/>
              </a:rPr>
              <a:t>Um richtig prüfen zu können, muss man </a:t>
            </a:r>
            <a:r>
              <a:rPr lang="de-DE" sz="2400" dirty="0">
                <a:latin typeface="Arial" charset="0"/>
              </a:rPr>
              <a:t>sehr </a:t>
            </a:r>
            <a:r>
              <a:rPr lang="de-DE" sz="2400" dirty="0" smtClean="0">
                <a:latin typeface="Arial" charset="0"/>
              </a:rPr>
              <a:t>viele Informationen über das Unternehmen beschaffen:</a:t>
            </a:r>
          </a:p>
          <a:p>
            <a:pPr eaLnBrk="1" hangingPunct="1"/>
            <a:endParaRPr lang="de-DE" dirty="0" smtClean="0">
              <a:latin typeface="Arial" charset="0"/>
            </a:endParaRPr>
          </a:p>
        </p:txBody>
      </p:sp>
      <p:sp>
        <p:nvSpPr>
          <p:cNvPr id="68613" name="Textfeld 5"/>
          <p:cNvSpPr txBox="1">
            <a:spLocks noChangeArrowheads="1"/>
          </p:cNvSpPr>
          <p:nvPr/>
        </p:nvSpPr>
        <p:spPr bwMode="auto">
          <a:xfrm>
            <a:off x="3106525" y="3573016"/>
            <a:ext cx="30962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dirty="0"/>
              <a:t>rechtliches &amp; </a:t>
            </a:r>
            <a:r>
              <a:rPr lang="de-DE" dirty="0" smtClean="0"/>
              <a:t>wirtschaftliches Umfeld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51521" y="3759423"/>
            <a:ext cx="295625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BE00"/>
            </a:solidFill>
          </a:ln>
          <a:effectLst>
            <a:outerShdw blurRad="457200" dist="63500" dir="156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de-DE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Geschäftsaktivitäten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727981" y="5097643"/>
            <a:ext cx="2447925" cy="461962"/>
          </a:xfrm>
          <a:prstGeom prst="rect">
            <a:avLst/>
          </a:prstGeom>
          <a:solidFill>
            <a:schemeClr val="bg1"/>
          </a:solidFill>
          <a:ln>
            <a:solidFill>
              <a:srgbClr val="FFBE00"/>
            </a:solidFill>
          </a:ln>
          <a:effectLst>
            <a:outerShdw blurRad="457200" dist="63500" dir="156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de-DE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Geschäftsrisiken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925637" y="2463279"/>
            <a:ext cx="427713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BE00"/>
            </a:solidFill>
          </a:ln>
          <a:effectLst>
            <a:outerShdw blurRad="457200" dist="63500" dir="156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rgbClr val="FF0000"/>
                </a:solidFill>
              </a:rPr>
              <a:t>Strategien des Unternehmens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3568" y="3068960"/>
            <a:ext cx="340189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BE00"/>
            </a:solidFill>
          </a:ln>
          <a:effectLst>
            <a:outerShdw blurRad="457200" dist="63500" dir="156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de-DE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Internes Kontrollsystem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1521" y="4407495"/>
            <a:ext cx="316835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BE00"/>
            </a:solidFill>
          </a:ln>
          <a:effectLst>
            <a:outerShdw blurRad="457200" dist="63500" dir="156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de-DE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Organisationsstruktur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897509" y="5703639"/>
            <a:ext cx="203453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BE00"/>
            </a:solidFill>
          </a:ln>
          <a:effectLst>
            <a:outerShdw blurRad="457200" dist="63500" dir="156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de-DE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Konkurrenten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804248" y="5474915"/>
            <a:ext cx="80086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BE00"/>
            </a:solidFill>
          </a:ln>
          <a:effectLst>
            <a:outerShdw blurRad="457200" dist="63500" dir="156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de-DE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usw.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732240" y="5589240"/>
            <a:ext cx="80086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BE00"/>
            </a:solidFill>
          </a:ln>
          <a:effectLst>
            <a:outerShdw blurRad="457200" dist="63500" dir="156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de-DE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usw.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651460" y="5703639"/>
            <a:ext cx="80086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BE00"/>
            </a:solidFill>
          </a:ln>
          <a:effectLst>
            <a:outerShdw blurRad="457200" dist="63500" dir="156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de-DE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usw.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579452" y="5817964"/>
            <a:ext cx="80086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BE00"/>
            </a:solidFill>
          </a:ln>
          <a:effectLst>
            <a:outerShdw blurRad="457200" dist="63500" dir="156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de-DE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usw.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476065" y="5942508"/>
            <a:ext cx="80086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BE00"/>
            </a:solidFill>
          </a:ln>
          <a:effectLst>
            <a:outerShdw blurRad="457200" dist="63500" dir="156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de-DE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usw.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89" y="3573016"/>
            <a:ext cx="21034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4512893" y="3068959"/>
            <a:ext cx="320273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BE00"/>
            </a:solidFill>
          </a:ln>
          <a:effectLst>
            <a:outerShdw blurRad="457200" dist="63500" dir="156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rgbClr val="FF0000"/>
                </a:solidFill>
              </a:rPr>
              <a:t>Bilanz, </a:t>
            </a:r>
            <a:r>
              <a:rPr lang="de-DE" dirty="0" err="1" smtClean="0">
                <a:solidFill>
                  <a:srgbClr val="FF0000"/>
                </a:solidFill>
              </a:rPr>
              <a:t>GuV</a:t>
            </a:r>
            <a:r>
              <a:rPr lang="de-DE" dirty="0" smtClean="0">
                <a:solidFill>
                  <a:srgbClr val="FF0000"/>
                </a:solidFill>
              </a:rPr>
              <a:t>, Analysen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einer Abschlussprüfung (</a:t>
            </a:r>
            <a:r>
              <a:rPr lang="de-DE" dirty="0" smtClean="0"/>
              <a:t>4)</a:t>
            </a:r>
            <a:endParaRPr lang="de-DE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de-DE" dirty="0" smtClean="0"/>
              <a:t>Dann ist es erforderlich, festzustellen, wie die Abläufe </a:t>
            </a:r>
            <a:r>
              <a:rPr lang="de-DE" dirty="0"/>
              <a:t>im </a:t>
            </a:r>
            <a:r>
              <a:rPr lang="de-DE" dirty="0" smtClean="0"/>
              <a:t>Unternehmen (Geschäftsprozesse) erfolgen und welche internen Kontrollen existieren. Also fragt der WP den Unternehmer und/oder seine Führungskräfte z.B.: 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Welche IT-Systeme </a:t>
            </a:r>
            <a:r>
              <a:rPr lang="de-DE" sz="2400" dirty="0"/>
              <a:t>gibt </a:t>
            </a:r>
            <a:r>
              <a:rPr lang="de-DE" sz="2400" dirty="0" smtClean="0"/>
              <a:t>es?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Wer überwacht wen?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Gibt es regelmäßige Analysen?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Wer ist für die Zahlungs-freigabe verantwortlich?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Gibt es einen Risikobeurteilungsprozess?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…..</a:t>
            </a:r>
          </a:p>
        </p:txBody>
      </p:sp>
      <p:pic>
        <p:nvPicPr>
          <p:cNvPr id="14339" name="Picture 3" descr="C:\Users\Wiedefeldt\AppData\Local\Microsoft\Windows\Temporary Internet Files\Content.IE5\GCVKMMCY\MC9002128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6992"/>
            <a:ext cx="2518979" cy="259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</a:t>
            </a:r>
            <a:r>
              <a:rPr lang="de-DE" dirty="0"/>
              <a:t>einer Abschlussprüfung (</a:t>
            </a:r>
            <a:r>
              <a:rPr lang="de-DE" dirty="0" smtClean="0"/>
              <a:t>5)</a:t>
            </a:r>
            <a:endParaRPr lang="de-DE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Mit </a:t>
            </a:r>
            <a:r>
              <a:rPr lang="de-DE" dirty="0"/>
              <a:t>diesem </a:t>
            </a:r>
            <a:r>
              <a:rPr lang="de-DE" dirty="0" smtClean="0"/>
              <a:t>Überblick über das </a:t>
            </a:r>
            <a:r>
              <a:rPr lang="de-DE" dirty="0"/>
              <a:t>Umfeld des </a:t>
            </a:r>
            <a:r>
              <a:rPr lang="de-DE" dirty="0" smtClean="0"/>
              <a:t>Unternehmens, das Zahlenwerk, das Geschäft, die Organisation und die </a:t>
            </a:r>
            <a:r>
              <a:rPr lang="de-DE" dirty="0"/>
              <a:t>U</a:t>
            </a:r>
            <a:r>
              <a:rPr lang="de-DE" dirty="0" smtClean="0"/>
              <a:t>nternehmenskontrollen wird der Prüfer dann die möglichen Risiken feststellen.</a:t>
            </a:r>
          </a:p>
          <a:p>
            <a:r>
              <a:rPr lang="de-DE" dirty="0" smtClean="0"/>
              <a:t>Darauf basiert sein Vorgehen (seine Prüfungsstrategie) und er trifft entsprechende Entscheidungen, z.B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Festlegung der Prüfungshandlungen</a:t>
            </a:r>
          </a:p>
          <a:p>
            <a:pPr lvl="1"/>
            <a:r>
              <a:rPr lang="de-DE" dirty="0" smtClean="0"/>
              <a:t>Einbindung von Spezialisten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71684" name="Picture 3" descr="C:\Users\sack\AppData\Local\Microsoft\Windows\Temporary Internet Files\Content.IE5\R29BY498\MC90007874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3789040"/>
            <a:ext cx="27622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Rectangle 1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100" b="1" dirty="0">
              <a:solidFill>
                <a:srgbClr val="BB133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einer Abschlussprüfung (</a:t>
            </a:r>
            <a:r>
              <a:rPr lang="de-DE" dirty="0" smtClean="0"/>
              <a:t>6)</a:t>
            </a:r>
            <a:endParaRPr lang="de-DE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defRPr/>
            </a:pPr>
            <a:r>
              <a:rPr lang="de-DE" dirty="0" smtClean="0"/>
              <a:t>Dann muss er prüfen, ob diese Risiken tatsächlich bestehen und ob das Unternehmen Fehler bei der Rechnungslegung gemacht hat. Dazu wird er Folgendes tun: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Befragen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Beobachten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Einsicht nehmen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Auswerten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IT-gestützt prüfen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Nachvollziehen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Analysieren</a:t>
            </a:r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r>
              <a:rPr lang="de-DE" sz="2400" dirty="0" smtClean="0"/>
              <a:t>Nachrechnen</a:t>
            </a:r>
            <a:endParaRPr lang="de-DE" sz="2400" dirty="0"/>
          </a:p>
          <a:p>
            <a:pPr marL="3587750" indent="-3054350" eaLnBrk="1" fontAlgn="auto" hangingPunct="1">
              <a:buFont typeface="Arial" pitchFamily="34" charset="0"/>
              <a:buNone/>
              <a:tabLst>
                <a:tab pos="4040188" algn="l"/>
              </a:tabLst>
              <a:defRPr/>
            </a:pPr>
            <a:r>
              <a:rPr lang="de-DE" sz="2400" dirty="0" smtClean="0"/>
              <a:t>         </a:t>
            </a:r>
            <a:r>
              <a:rPr lang="de-DE" sz="2400" dirty="0"/>
              <a:t>Und ganz wichtig: </a:t>
            </a:r>
            <a:r>
              <a:rPr lang="de-DE" sz="2400" b="0" dirty="0" smtClean="0">
                <a:solidFill>
                  <a:srgbClr val="FF0000"/>
                </a:solidFill>
              </a:rPr>
              <a:t>(</a:t>
            </a:r>
            <a:r>
              <a:rPr lang="de-DE" sz="2400" b="0" dirty="0">
                <a:solidFill>
                  <a:srgbClr val="FF0000"/>
                </a:solidFill>
              </a:rPr>
              <a:t>9)</a:t>
            </a:r>
            <a:r>
              <a:rPr lang="de-DE" sz="2400" b="0" dirty="0"/>
              <a:t> </a:t>
            </a:r>
            <a:r>
              <a:rPr lang="de-DE" sz="2400" dirty="0"/>
              <a:t> Dokumentier</a:t>
            </a:r>
            <a:r>
              <a:rPr lang="de-DE" dirty="0"/>
              <a:t>en</a:t>
            </a:r>
          </a:p>
        </p:txBody>
      </p:sp>
      <p:pic>
        <p:nvPicPr>
          <p:cNvPr id="72707" name="Picture 2" descr="C:\Users\sack\AppData\Local\Microsoft\Windows\Temporary Internet Files\Content.IE5\98X8N9X7\MC90043934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24" y="3167925"/>
            <a:ext cx="2678732" cy="26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2" descr="C:\Users\sack\AppData\Local\Microsoft\Windows\Temporary Internet Files\Content.IE5\LBVAOB8V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5084763"/>
            <a:ext cx="1516062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Rectangle 1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100" b="1" dirty="0">
              <a:solidFill>
                <a:srgbClr val="BB133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einer Abschlussprüfung (</a:t>
            </a:r>
            <a:r>
              <a:rPr lang="de-DE" dirty="0" smtClean="0"/>
              <a:t>7)</a:t>
            </a:r>
            <a:endParaRPr lang="de-DE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de-DE" dirty="0" smtClean="0"/>
              <a:t>Über all </a:t>
            </a:r>
            <a:r>
              <a:rPr lang="de-DE" dirty="0"/>
              <a:t>seine </a:t>
            </a:r>
            <a:r>
              <a:rPr lang="de-DE" dirty="0" smtClean="0"/>
              <a:t>Prüfungsergebnisse wird er seinen Auftraggeber unterrichten, damit dieser die Fehler korrigiert und Hinweise dafür erhält, wie er in Zukunft solche verhindern kann.</a:t>
            </a:r>
          </a:p>
          <a:p>
            <a:pPr marL="457200" indent="-457200" eaLnBrk="1" fontAlgn="auto" hangingPunct="1">
              <a:buFont typeface="Arial" pitchFamily="34" charset="0"/>
              <a:buAutoNum type="arabicParenBoth"/>
              <a:defRPr/>
            </a:pPr>
            <a:endParaRPr lang="de-DE" dirty="0"/>
          </a:p>
          <a:p>
            <a:pPr marL="4002450" lvl="8" indent="-457200">
              <a:buFont typeface="Arial" pitchFamily="34" charset="0"/>
              <a:buAutoNum type="arabicParenBoth"/>
              <a:defRPr/>
            </a:pPr>
            <a:endParaRPr lang="de-DE" dirty="0" smtClean="0"/>
          </a:p>
        </p:txBody>
      </p:sp>
      <p:pic>
        <p:nvPicPr>
          <p:cNvPr id="73731" name="Picture 2" descr="C:\Users\sack\AppData\Local\Microsoft\Windows\Temporary Internet Files\Content.IE5\LBVAOB8V\MC90043981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8088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mit Pfeil 2"/>
          <p:cNvCxnSpPr/>
          <p:nvPr/>
        </p:nvCxnSpPr>
        <p:spPr>
          <a:xfrm>
            <a:off x="3200400" y="4649688"/>
            <a:ext cx="28844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735" name="Rectangle 1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100" b="1" dirty="0">
              <a:solidFill>
                <a:srgbClr val="BB133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44" y="3545036"/>
            <a:ext cx="21526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 smtClean="0"/>
              <a:t>Was prüft der Wirtschaftsprüfer außer Jahresabschlüssen?</a:t>
            </a:r>
            <a:endParaRPr lang="de-DE" altLang="zh-CN" dirty="0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230564" y="1465151"/>
            <a:ext cx="1997074" cy="1491692"/>
          </a:xfrm>
          <a:prstGeom prst="hexagon">
            <a:avLst>
              <a:gd name="adj" fmla="val 32583"/>
              <a:gd name="vf" fmla="val 11547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defTabSz="762000" eaLnBrk="0" hangingPunct="0">
              <a:lnSpc>
                <a:spcPct val="90000"/>
              </a:lnSpc>
            </a:pPr>
            <a:r>
              <a:rPr lang="de-DE" altLang="zh-CN" sz="1600" dirty="0">
                <a:ea typeface="SimSun" pitchFamily="2" charset="-122"/>
              </a:rPr>
              <a:t>Abschluss-</a:t>
            </a:r>
            <a:br>
              <a:rPr lang="de-DE" altLang="zh-CN" sz="1600" dirty="0">
                <a:ea typeface="SimSun" pitchFamily="2" charset="-122"/>
              </a:rPr>
            </a:br>
            <a:r>
              <a:rPr lang="de-DE" altLang="zh-CN" sz="1600" dirty="0" err="1">
                <a:ea typeface="SimSun" pitchFamily="2" charset="-122"/>
              </a:rPr>
              <a:t>prüfung</a:t>
            </a:r>
            <a:endParaRPr lang="de-DE" altLang="zh-CN" sz="1600" dirty="0">
              <a:ea typeface="SimSun" pitchFamily="2" charset="-122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de-DE" altLang="zh-CN" sz="1600" dirty="0">
                <a:ea typeface="SimSun" pitchFamily="2" charset="-122"/>
              </a:rPr>
              <a:t>oder </a:t>
            </a:r>
            <a:r>
              <a:rPr lang="de-DE" altLang="zh-CN" sz="1600" dirty="0" err="1">
                <a:ea typeface="SimSun" pitchFamily="2" charset="-122"/>
              </a:rPr>
              <a:t>prüferische</a:t>
            </a:r>
            <a:r>
              <a:rPr lang="de-DE" altLang="zh-CN" sz="1600" dirty="0">
                <a:ea typeface="SimSun" pitchFamily="2" charset="-122"/>
              </a:rPr>
              <a:t/>
            </a:r>
            <a:br>
              <a:rPr lang="de-DE" altLang="zh-CN" sz="1600" dirty="0">
                <a:ea typeface="SimSun" pitchFamily="2" charset="-122"/>
              </a:rPr>
            </a:br>
            <a:r>
              <a:rPr lang="de-DE" altLang="zh-CN" sz="1600" dirty="0">
                <a:ea typeface="SimSun" pitchFamily="2" charset="-122"/>
              </a:rPr>
              <a:t>Durchsicht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0" y="1340768"/>
            <a:ext cx="9237663" cy="5257800"/>
            <a:chOff x="0" y="1905000"/>
            <a:chExt cx="9237663" cy="5257800"/>
          </a:xfrm>
        </p:grpSpPr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8524875" y="6961188"/>
              <a:ext cx="712788" cy="20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511175" y="6629400"/>
              <a:ext cx="19097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743575" y="3200400"/>
              <a:ext cx="2830513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>
              <a:off x="3275013" y="4953000"/>
              <a:ext cx="1970087" cy="1511300"/>
            </a:xfrm>
            <a:prstGeom prst="hexagon">
              <a:avLst>
                <a:gd name="adj" fmla="val 32583"/>
                <a:gd name="vf" fmla="val 115470"/>
              </a:avLst>
            </a:prstGeom>
            <a:solidFill>
              <a:srgbClr val="FFB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defTabSz="762000" eaLnBrk="0" hangingPunct="0">
                <a:lnSpc>
                  <a:spcPct val="90000"/>
                </a:lnSpc>
              </a:pPr>
              <a:r>
                <a:rPr lang="de-DE" altLang="zh-CN" sz="1600">
                  <a:ea typeface="SimSun" pitchFamily="2" charset="-122"/>
                </a:rPr>
                <a:t>Wirtschaftlich-</a:t>
              </a:r>
            </a:p>
            <a:p>
              <a:pPr algn="ctr" defTabSz="762000" eaLnBrk="0" hangingPunct="0">
                <a:lnSpc>
                  <a:spcPct val="90000"/>
                </a:lnSpc>
              </a:pPr>
              <a:r>
                <a:rPr lang="de-DE" altLang="zh-CN" sz="1600">
                  <a:ea typeface="SimSun" pitchFamily="2" charset="-122"/>
                </a:rPr>
                <a:t>keitsprüfung</a:t>
              </a:r>
            </a:p>
          </p:txBody>
        </p:sp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>
              <a:off x="4714875" y="4191000"/>
              <a:ext cx="1966913" cy="1511300"/>
            </a:xfrm>
            <a:prstGeom prst="hexagon">
              <a:avLst>
                <a:gd name="adj" fmla="val 32531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defTabSz="762000" eaLnBrk="0" hangingPunct="0">
                <a:lnSpc>
                  <a:spcPct val="90000"/>
                </a:lnSpc>
              </a:pPr>
              <a:r>
                <a:rPr lang="de-DE" altLang="zh-CN" sz="1600" dirty="0">
                  <a:ea typeface="SimSun" pitchFamily="2" charset="-122"/>
                </a:rPr>
                <a:t>Begutachtung </a:t>
              </a:r>
              <a:br>
                <a:rPr lang="de-DE" altLang="zh-CN" sz="1600" dirty="0">
                  <a:ea typeface="SimSun" pitchFamily="2" charset="-122"/>
                </a:rPr>
              </a:br>
              <a:r>
                <a:rPr lang="de-DE" altLang="zh-CN" sz="1600" dirty="0">
                  <a:ea typeface="SimSun" pitchFamily="2" charset="-122"/>
                </a:rPr>
                <a:t>von Prospekten</a:t>
              </a:r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>
              <a:off x="4713288" y="2740025"/>
              <a:ext cx="1966912" cy="1511300"/>
            </a:xfrm>
            <a:prstGeom prst="hexagon">
              <a:avLst>
                <a:gd name="adj" fmla="val 32531"/>
                <a:gd name="vf" fmla="val 115470"/>
              </a:avLst>
            </a:prstGeom>
            <a:solidFill>
              <a:srgbClr val="FFB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defTabSz="762000" eaLnBrk="0" hangingPunct="0">
                <a:lnSpc>
                  <a:spcPct val="90000"/>
                </a:lnSpc>
              </a:pPr>
              <a:r>
                <a:rPr lang="de-DE" altLang="zh-CN" sz="1600" dirty="0">
                  <a:ea typeface="SimSun" pitchFamily="2" charset="-122"/>
                </a:rPr>
                <a:t>Prüfung der</a:t>
              </a:r>
            </a:p>
            <a:p>
              <a:pPr algn="ctr" defTabSz="762000" eaLnBrk="0" hangingPunct="0">
                <a:lnSpc>
                  <a:spcPct val="90000"/>
                </a:lnSpc>
              </a:pPr>
              <a:r>
                <a:rPr lang="de-DE" altLang="zh-CN" sz="1600" dirty="0">
                  <a:ea typeface="SimSun" pitchFamily="2" charset="-122"/>
                </a:rPr>
                <a:t>Geschäftsführung</a:t>
              </a:r>
            </a:p>
            <a:p>
              <a:pPr algn="ctr" defTabSz="762000" eaLnBrk="0" hangingPunct="0">
                <a:lnSpc>
                  <a:spcPct val="90000"/>
                </a:lnSpc>
              </a:pPr>
              <a:r>
                <a:rPr lang="de-DE" altLang="zh-CN" sz="1600" dirty="0">
                  <a:ea typeface="SimSun" pitchFamily="2" charset="-122"/>
                </a:rPr>
                <a:t>und / oder</a:t>
              </a:r>
            </a:p>
            <a:p>
              <a:pPr algn="ctr" defTabSz="762000" eaLnBrk="0" hangingPunct="0">
                <a:lnSpc>
                  <a:spcPct val="90000"/>
                </a:lnSpc>
              </a:pPr>
              <a:r>
                <a:rPr lang="de-DE" altLang="zh-CN" sz="1600" dirty="0">
                  <a:ea typeface="SimSun" pitchFamily="2" charset="-122"/>
                </a:rPr>
                <a:t>wirtschaftlichen</a:t>
              </a:r>
            </a:p>
            <a:p>
              <a:pPr algn="ctr" defTabSz="762000" eaLnBrk="0" hangingPunct="0">
                <a:lnSpc>
                  <a:spcPct val="90000"/>
                </a:lnSpc>
              </a:pPr>
              <a:r>
                <a:rPr lang="de-DE" altLang="zh-CN" sz="1600" dirty="0">
                  <a:ea typeface="SimSun" pitchFamily="2" charset="-122"/>
                </a:rPr>
                <a:t>Verhältnisse</a:t>
              </a:r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>
              <a:off x="1781175" y="2765425"/>
              <a:ext cx="1970088" cy="1511300"/>
            </a:xfrm>
            <a:prstGeom prst="hexagon">
              <a:avLst>
                <a:gd name="adj" fmla="val 32583"/>
                <a:gd name="vf" fmla="val 115470"/>
              </a:avLst>
            </a:prstGeom>
            <a:solidFill>
              <a:srgbClr val="FFB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defTabSz="762000" eaLnBrk="0" hangingPunct="0">
                <a:lnSpc>
                  <a:spcPct val="90000"/>
                </a:lnSpc>
              </a:pPr>
              <a:r>
                <a:rPr lang="de-DE" altLang="zh-CN" sz="1600">
                  <a:ea typeface="SimSun" pitchFamily="2" charset="-122"/>
                </a:rPr>
                <a:t>Prüfung</a:t>
              </a:r>
            </a:p>
            <a:p>
              <a:pPr algn="ctr" defTabSz="762000" eaLnBrk="0" hangingPunct="0">
                <a:lnSpc>
                  <a:spcPct val="90000"/>
                </a:lnSpc>
              </a:pPr>
              <a:r>
                <a:rPr lang="de-DE" altLang="zh-CN" sz="1600">
                  <a:ea typeface="SimSun" pitchFamily="2" charset="-122"/>
                </a:rPr>
                <a:t>besonderer</a:t>
              </a:r>
            </a:p>
            <a:p>
              <a:pPr algn="ctr" defTabSz="762000" eaLnBrk="0" hangingPunct="0">
                <a:lnSpc>
                  <a:spcPct val="90000"/>
                </a:lnSpc>
              </a:pPr>
              <a:r>
                <a:rPr lang="de-DE" altLang="zh-CN" sz="1600">
                  <a:ea typeface="SimSun" pitchFamily="2" charset="-122"/>
                </a:rPr>
                <a:t>Vorgänge</a:t>
              </a:r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1800225" y="4241800"/>
              <a:ext cx="1970088" cy="1511300"/>
            </a:xfrm>
            <a:prstGeom prst="hexagon">
              <a:avLst>
                <a:gd name="adj" fmla="val 32583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defTabSz="762000" eaLnBrk="0" hangingPunct="0">
                <a:lnSpc>
                  <a:spcPct val="90000"/>
                </a:lnSpc>
              </a:pPr>
              <a:r>
                <a:rPr lang="de-DE" altLang="zh-CN" sz="1600" dirty="0">
                  <a:ea typeface="SimSun" pitchFamily="2" charset="-122"/>
                </a:rPr>
                <a:t>Systemprüfung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905000" y="1905000"/>
              <a:ext cx="1501775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Jahresabschluss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1600200" y="2133600"/>
              <a:ext cx="1630363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Konzernabschluss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981200" y="2386013"/>
              <a:ext cx="1106488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Lagebericht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124450" y="1955800"/>
              <a:ext cx="1827213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Abhängigkeitsbericht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5302250" y="2193925"/>
              <a:ext cx="3492500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Rechenschaftsbericht (politische Parteien,</a:t>
              </a:r>
            </a:p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Investmentfonds)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6507163" y="3144838"/>
              <a:ext cx="171450" cy="9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6575425" y="2814638"/>
              <a:ext cx="2160588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zh-CN" altLang="de-DE" sz="1400">
                  <a:ea typeface="SimSun" pitchFamily="2" charset="-122"/>
                </a:rPr>
                <a:t> </a:t>
              </a:r>
              <a:r>
                <a:rPr lang="de-DE" altLang="zh-CN" sz="1400">
                  <a:ea typeface="SimSun" pitchFamily="2" charset="-122"/>
                </a:rPr>
                <a:t>öffentliche Unternehmen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7007225" y="3300413"/>
              <a:ext cx="1304925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zh-CN" altLang="de-DE" sz="1400">
                  <a:ea typeface="SimSun" pitchFamily="2" charset="-122"/>
                </a:rPr>
                <a:t> </a:t>
              </a:r>
              <a:r>
                <a:rPr lang="de-DE" altLang="zh-CN" sz="1400">
                  <a:ea typeface="SimSun" pitchFamily="2" charset="-122"/>
                </a:rPr>
                <a:t>Kreditinstitute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7077075" y="3529013"/>
              <a:ext cx="712788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Makler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6865938" y="3814763"/>
              <a:ext cx="1492250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zh-CN" altLang="de-DE" sz="1400">
                  <a:ea typeface="SimSun" pitchFamily="2" charset="-122"/>
                </a:rPr>
                <a:t> </a:t>
              </a:r>
              <a:r>
                <a:rPr lang="de-DE" altLang="zh-CN" sz="1400">
                  <a:ea typeface="SimSun" pitchFamily="2" charset="-122"/>
                </a:rPr>
                <a:t>Kreditwürdigkeit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917575" y="2690813"/>
              <a:ext cx="968375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Gründung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457200" y="2919413"/>
              <a:ext cx="1216025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Umwandlung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76200" y="3148013"/>
              <a:ext cx="1403350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Verschmelzung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0" y="3452813"/>
              <a:ext cx="1471613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Kapitaländerung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228600" y="3681413"/>
              <a:ext cx="1549400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aktienrechtliche</a:t>
              </a:r>
            </a:p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Sonderprüfungen</a:t>
              </a:r>
            </a:p>
          </p:txBody>
        </p:sp>
        <p:sp>
          <p:nvSpPr>
            <p:cNvPr id="18460" name="Oval 28"/>
            <p:cNvSpPr>
              <a:spLocks noChangeArrowheads="1"/>
            </p:cNvSpPr>
            <p:nvPr/>
          </p:nvSpPr>
          <p:spPr bwMode="auto">
            <a:xfrm>
              <a:off x="3508375" y="2019300"/>
              <a:ext cx="85725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762000" y="4471988"/>
              <a:ext cx="820738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Internes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333375" y="4662488"/>
              <a:ext cx="1344613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Kontrollsystem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304800" y="4976813"/>
              <a:ext cx="1185863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Organisation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304800" y="5281613"/>
              <a:ext cx="1296988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EDV-Systeme</a:t>
              </a:r>
            </a:p>
          </p:txBody>
        </p:sp>
        <p:grpSp>
          <p:nvGrpSpPr>
            <p:cNvPr id="18465" name="Group 33"/>
            <p:cNvGrpSpPr>
              <a:grpSpLocks/>
            </p:cNvGrpSpPr>
            <p:nvPr/>
          </p:nvGrpSpPr>
          <p:grpSpPr bwMode="auto">
            <a:xfrm>
              <a:off x="1066800" y="5891213"/>
              <a:ext cx="1930400" cy="509587"/>
              <a:chOff x="946" y="3471"/>
              <a:chExt cx="1310" cy="321"/>
            </a:xfrm>
          </p:grpSpPr>
          <p:sp>
            <p:nvSpPr>
              <p:cNvPr id="18466" name="Rectangle 34"/>
              <p:cNvSpPr>
                <a:spLocks noChangeArrowheads="1"/>
              </p:cNvSpPr>
              <p:nvPr/>
            </p:nvSpPr>
            <p:spPr bwMode="auto">
              <a:xfrm>
                <a:off x="1257" y="3471"/>
                <a:ext cx="99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de-DE" altLang="zh-CN" sz="1400">
                    <a:ea typeface="SimSun" pitchFamily="2" charset="-122"/>
                  </a:rPr>
                  <a:t>Preisprüfung bei</a:t>
                </a:r>
              </a:p>
            </p:txBody>
          </p:sp>
          <p:sp>
            <p:nvSpPr>
              <p:cNvPr id="18467" name="Rectangle 35"/>
              <p:cNvSpPr>
                <a:spLocks noChangeArrowheads="1"/>
              </p:cNvSpPr>
              <p:nvPr/>
            </p:nvSpPr>
            <p:spPr bwMode="auto">
              <a:xfrm>
                <a:off x="946" y="3615"/>
                <a:ext cx="1293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de-DE" altLang="zh-CN" sz="1400">
                    <a:ea typeface="SimSun" pitchFamily="2" charset="-122"/>
                  </a:rPr>
                  <a:t>öffentlichen Aufträgen</a:t>
                </a:r>
              </a:p>
            </p:txBody>
          </p:sp>
        </p:grp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447800" y="6369050"/>
              <a:ext cx="1806575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Investitionsvorhaben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6867525" y="4729163"/>
              <a:ext cx="2132013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zh-CN" altLang="de-DE" sz="1400">
                  <a:ea typeface="SimSun" pitchFamily="2" charset="-122"/>
                </a:rPr>
                <a:t>  </a:t>
              </a:r>
              <a:r>
                <a:rPr lang="de-DE" altLang="zh-CN" sz="1400">
                  <a:ea typeface="SimSun" pitchFamily="2" charset="-122"/>
                </a:rPr>
                <a:t>Kapitalanlageprospekte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6943725" y="5033963"/>
              <a:ext cx="228758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Börsenzulassungs-</a:t>
              </a:r>
              <a:br>
                <a:rPr lang="de-DE" altLang="zh-CN" sz="1400">
                  <a:ea typeface="SimSun" pitchFamily="2" charset="-122"/>
                </a:rPr>
              </a:br>
              <a:r>
                <a:rPr lang="de-DE" altLang="zh-CN" sz="1400">
                  <a:ea typeface="SimSun" pitchFamily="2" charset="-122"/>
                </a:rPr>
                <a:t>prospekte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5173663" y="6340475"/>
              <a:ext cx="1978025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öffentliche Zuschüsse</a:t>
              </a:r>
            </a:p>
          </p:txBody>
        </p:sp>
        <p:sp>
          <p:nvSpPr>
            <p:cNvPr id="18472" name="Oval 40"/>
            <p:cNvSpPr>
              <a:spLocks noChangeArrowheads="1"/>
            </p:cNvSpPr>
            <p:nvPr/>
          </p:nvSpPr>
          <p:spPr bwMode="auto">
            <a:xfrm>
              <a:off x="3360738" y="2254250"/>
              <a:ext cx="84137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3" name="Oval 41"/>
            <p:cNvSpPr>
              <a:spLocks noChangeArrowheads="1"/>
            </p:cNvSpPr>
            <p:nvPr/>
          </p:nvSpPr>
          <p:spPr bwMode="auto">
            <a:xfrm>
              <a:off x="3133725" y="2482850"/>
              <a:ext cx="85725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4" name="Oval 42"/>
            <p:cNvSpPr>
              <a:spLocks noChangeArrowheads="1"/>
            </p:cNvSpPr>
            <p:nvPr/>
          </p:nvSpPr>
          <p:spPr bwMode="auto">
            <a:xfrm>
              <a:off x="1933575" y="2787650"/>
              <a:ext cx="84138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5" name="Oval 43"/>
            <p:cNvSpPr>
              <a:spLocks noChangeArrowheads="1"/>
            </p:cNvSpPr>
            <p:nvPr/>
          </p:nvSpPr>
          <p:spPr bwMode="auto">
            <a:xfrm>
              <a:off x="1720850" y="3016250"/>
              <a:ext cx="85725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6" name="Oval 44"/>
            <p:cNvSpPr>
              <a:spLocks noChangeArrowheads="1"/>
            </p:cNvSpPr>
            <p:nvPr/>
          </p:nvSpPr>
          <p:spPr bwMode="auto">
            <a:xfrm>
              <a:off x="1571625" y="3230563"/>
              <a:ext cx="85725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7" name="Oval 45"/>
            <p:cNvSpPr>
              <a:spLocks noChangeArrowheads="1"/>
            </p:cNvSpPr>
            <p:nvPr/>
          </p:nvSpPr>
          <p:spPr bwMode="auto">
            <a:xfrm>
              <a:off x="1577975" y="3538538"/>
              <a:ext cx="87313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8" name="Oval 46"/>
            <p:cNvSpPr>
              <a:spLocks noChangeArrowheads="1"/>
            </p:cNvSpPr>
            <p:nvPr/>
          </p:nvSpPr>
          <p:spPr bwMode="auto">
            <a:xfrm>
              <a:off x="1741488" y="3756025"/>
              <a:ext cx="84137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9" name="Oval 47"/>
            <p:cNvSpPr>
              <a:spLocks noChangeArrowheads="1"/>
            </p:cNvSpPr>
            <p:nvPr/>
          </p:nvSpPr>
          <p:spPr bwMode="auto">
            <a:xfrm>
              <a:off x="1647825" y="4568825"/>
              <a:ext cx="87313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80" name="Oval 48"/>
            <p:cNvSpPr>
              <a:spLocks noChangeArrowheads="1"/>
            </p:cNvSpPr>
            <p:nvPr/>
          </p:nvSpPr>
          <p:spPr bwMode="auto">
            <a:xfrm>
              <a:off x="1560513" y="5053013"/>
              <a:ext cx="85725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81" name="Oval 49"/>
            <p:cNvSpPr>
              <a:spLocks noChangeArrowheads="1"/>
            </p:cNvSpPr>
            <p:nvPr/>
          </p:nvSpPr>
          <p:spPr bwMode="auto">
            <a:xfrm>
              <a:off x="1658938" y="5359400"/>
              <a:ext cx="84137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82" name="Oval 50"/>
            <p:cNvSpPr>
              <a:spLocks noChangeArrowheads="1"/>
            </p:cNvSpPr>
            <p:nvPr/>
          </p:nvSpPr>
          <p:spPr bwMode="auto">
            <a:xfrm>
              <a:off x="3117850" y="6042025"/>
              <a:ext cx="87313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83" name="Oval 51"/>
            <p:cNvSpPr>
              <a:spLocks noChangeArrowheads="1"/>
            </p:cNvSpPr>
            <p:nvPr/>
          </p:nvSpPr>
          <p:spPr bwMode="auto">
            <a:xfrm>
              <a:off x="3425825" y="6432550"/>
              <a:ext cx="85725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8484" name="Group 52"/>
            <p:cNvGrpSpPr>
              <a:grpSpLocks/>
            </p:cNvGrpSpPr>
            <p:nvPr/>
          </p:nvGrpSpPr>
          <p:grpSpPr bwMode="auto">
            <a:xfrm>
              <a:off x="5205413" y="6019800"/>
              <a:ext cx="1343025" cy="280988"/>
              <a:chOff x="3666" y="3552"/>
              <a:chExt cx="912" cy="177"/>
            </a:xfrm>
          </p:grpSpPr>
          <p:sp>
            <p:nvSpPr>
              <p:cNvPr id="18485" name="Rectangle 53"/>
              <p:cNvSpPr>
                <a:spLocks noChangeArrowheads="1"/>
              </p:cNvSpPr>
              <p:nvPr/>
            </p:nvSpPr>
            <p:spPr bwMode="auto">
              <a:xfrm>
                <a:off x="3715" y="3552"/>
                <a:ext cx="863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zh-CN" altLang="de-DE" sz="1400">
                    <a:ea typeface="SimSun" pitchFamily="2" charset="-122"/>
                  </a:rPr>
                  <a:t> </a:t>
                </a:r>
                <a:r>
                  <a:rPr lang="de-DE" altLang="zh-CN" sz="1400">
                    <a:ea typeface="SimSun" pitchFamily="2" charset="-122"/>
                  </a:rPr>
                  <a:t>Pflegesätze</a:t>
                </a:r>
              </a:p>
            </p:txBody>
          </p:sp>
          <p:sp>
            <p:nvSpPr>
              <p:cNvPr id="18486" name="Oval 54"/>
              <p:cNvSpPr>
                <a:spLocks noChangeArrowheads="1"/>
              </p:cNvSpPr>
              <p:nvPr/>
            </p:nvSpPr>
            <p:spPr bwMode="auto">
              <a:xfrm>
                <a:off x="3666" y="3586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8487" name="Oval 55"/>
            <p:cNvSpPr>
              <a:spLocks noChangeArrowheads="1"/>
            </p:cNvSpPr>
            <p:nvPr/>
          </p:nvSpPr>
          <p:spPr bwMode="auto">
            <a:xfrm>
              <a:off x="6832600" y="4816475"/>
              <a:ext cx="88900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88" name="Oval 56"/>
            <p:cNvSpPr>
              <a:spLocks noChangeArrowheads="1"/>
            </p:cNvSpPr>
            <p:nvPr/>
          </p:nvSpPr>
          <p:spPr bwMode="auto">
            <a:xfrm>
              <a:off x="6740525" y="3825875"/>
              <a:ext cx="85725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6654800" y="4043363"/>
              <a:ext cx="1797050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Sanierungskonzepte</a:t>
              </a:r>
            </a:p>
          </p:txBody>
        </p:sp>
        <p:sp>
          <p:nvSpPr>
            <p:cNvPr id="18490" name="Oval 58"/>
            <p:cNvSpPr>
              <a:spLocks noChangeArrowheads="1"/>
            </p:cNvSpPr>
            <p:nvPr/>
          </p:nvSpPr>
          <p:spPr bwMode="auto">
            <a:xfrm>
              <a:off x="6519863" y="4130675"/>
              <a:ext cx="84137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91" name="Oval 59"/>
            <p:cNvSpPr>
              <a:spLocks noChangeArrowheads="1"/>
            </p:cNvSpPr>
            <p:nvPr/>
          </p:nvSpPr>
          <p:spPr bwMode="auto">
            <a:xfrm>
              <a:off x="6908800" y="3616325"/>
              <a:ext cx="85725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92" name="Oval 60"/>
            <p:cNvSpPr>
              <a:spLocks noChangeArrowheads="1"/>
            </p:cNvSpPr>
            <p:nvPr/>
          </p:nvSpPr>
          <p:spPr bwMode="auto">
            <a:xfrm>
              <a:off x="6881813" y="3378200"/>
              <a:ext cx="85725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93" name="Oval 61"/>
            <p:cNvSpPr>
              <a:spLocks noChangeArrowheads="1"/>
            </p:cNvSpPr>
            <p:nvPr/>
          </p:nvSpPr>
          <p:spPr bwMode="auto">
            <a:xfrm>
              <a:off x="6502400" y="2873375"/>
              <a:ext cx="84138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94" name="Rectangle 62"/>
            <p:cNvSpPr>
              <a:spLocks noChangeArrowheads="1"/>
            </p:cNvSpPr>
            <p:nvPr/>
          </p:nvSpPr>
          <p:spPr bwMode="auto">
            <a:xfrm>
              <a:off x="6873875" y="3041650"/>
              <a:ext cx="1382713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de-DE" altLang="zh-CN" sz="1400">
                  <a:ea typeface="SimSun" pitchFamily="2" charset="-122"/>
                </a:rPr>
                <a:t>Krankenhäuser</a:t>
              </a:r>
            </a:p>
          </p:txBody>
        </p:sp>
        <p:sp>
          <p:nvSpPr>
            <p:cNvPr id="18495" name="Oval 63"/>
            <p:cNvSpPr>
              <a:spLocks noChangeArrowheads="1"/>
            </p:cNvSpPr>
            <p:nvPr/>
          </p:nvSpPr>
          <p:spPr bwMode="auto">
            <a:xfrm>
              <a:off x="5026025" y="2062163"/>
              <a:ext cx="85725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96" name="Oval 64"/>
            <p:cNvSpPr>
              <a:spLocks noChangeArrowheads="1"/>
            </p:cNvSpPr>
            <p:nvPr/>
          </p:nvSpPr>
          <p:spPr bwMode="auto">
            <a:xfrm>
              <a:off x="5184775" y="2281238"/>
              <a:ext cx="85725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97" name="Oval 65"/>
            <p:cNvSpPr>
              <a:spLocks noChangeArrowheads="1"/>
            </p:cNvSpPr>
            <p:nvPr/>
          </p:nvSpPr>
          <p:spPr bwMode="auto">
            <a:xfrm>
              <a:off x="6832600" y="5121275"/>
              <a:ext cx="88900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98" name="Oval 66"/>
            <p:cNvSpPr>
              <a:spLocks noChangeArrowheads="1"/>
            </p:cNvSpPr>
            <p:nvPr/>
          </p:nvSpPr>
          <p:spPr bwMode="auto">
            <a:xfrm>
              <a:off x="5053013" y="6432550"/>
              <a:ext cx="85725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99" name="Oval 67"/>
            <p:cNvSpPr>
              <a:spLocks noChangeArrowheads="1"/>
            </p:cNvSpPr>
            <p:nvPr/>
          </p:nvSpPr>
          <p:spPr bwMode="auto">
            <a:xfrm>
              <a:off x="6715125" y="3101975"/>
              <a:ext cx="84138" cy="920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500" name="AutoShape 68"/>
            <p:cNvSpPr>
              <a:spLocks noChangeArrowheads="1"/>
            </p:cNvSpPr>
            <p:nvPr/>
          </p:nvSpPr>
          <p:spPr bwMode="auto">
            <a:xfrm>
              <a:off x="3275013" y="3502025"/>
              <a:ext cx="1970087" cy="1511300"/>
            </a:xfrm>
            <a:prstGeom prst="hexagon">
              <a:avLst>
                <a:gd name="adj" fmla="val 32583"/>
                <a:gd name="vf" fmla="val 115470"/>
              </a:avLst>
            </a:prstGeom>
            <a:solidFill>
              <a:schemeClr val="bg1"/>
            </a:solidFill>
            <a:ln w="38100">
              <a:solidFill>
                <a:srgbClr val="BB16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defTabSz="762000" eaLnBrk="0" hangingPunct="0">
                <a:lnSpc>
                  <a:spcPct val="90000"/>
                </a:lnSpc>
              </a:pPr>
              <a:r>
                <a:rPr lang="de-DE" altLang="zh-CN" sz="1600">
                  <a:ea typeface="SimSun" pitchFamily="2" charset="-122"/>
                </a:rPr>
                <a:t>Prüfungs- und </a:t>
              </a:r>
              <a:br>
                <a:rPr lang="de-DE" altLang="zh-CN" sz="1600">
                  <a:ea typeface="SimSun" pitchFamily="2" charset="-122"/>
                </a:rPr>
              </a:br>
              <a:r>
                <a:rPr lang="de-DE" altLang="zh-CN" sz="1600">
                  <a:ea typeface="SimSun" pitchFamily="2" charset="-122"/>
                </a:rPr>
                <a:t>Reviewaufträge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54924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Aufgaben des Wirtschaftsprüfers</a:t>
            </a:r>
            <a:endParaRPr lang="de-DE" dirty="0"/>
          </a:p>
        </p:txBody>
      </p:sp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zh-CN" dirty="0" smtClean="0"/>
              <a:t>Prüfen ist also die Hauptaufgabe des Wirtschaftsprüfers.</a:t>
            </a:r>
          </a:p>
          <a:p>
            <a:r>
              <a:rPr lang="de-DE" altLang="zh-CN" dirty="0" smtClean="0"/>
              <a:t>Aber durch sein Wissen über das </a:t>
            </a:r>
            <a:r>
              <a:rPr lang="de-DE" altLang="zh-CN" dirty="0"/>
              <a:t>G</a:t>
            </a:r>
            <a:r>
              <a:rPr lang="de-DE" altLang="zh-CN" dirty="0" smtClean="0"/>
              <a:t>eschäft der Mandanten kann er sie in vielen Fragen beraten, z.B.:</a:t>
            </a:r>
          </a:p>
          <a:p>
            <a:pPr lvl="1"/>
            <a:r>
              <a:rPr lang="de-DE" altLang="zh-CN" dirty="0"/>
              <a:t>b</a:t>
            </a:r>
            <a:r>
              <a:rPr lang="de-DE" altLang="zh-CN" dirty="0" smtClean="0"/>
              <a:t>ei Steuern</a:t>
            </a:r>
          </a:p>
          <a:p>
            <a:pPr lvl="1"/>
            <a:r>
              <a:rPr lang="de-DE" altLang="zh-CN" dirty="0"/>
              <a:t>b</a:t>
            </a:r>
            <a:r>
              <a:rPr lang="de-DE" altLang="zh-CN" dirty="0" smtClean="0"/>
              <a:t>ei der Betriebsführung und Organisation von Unternehmen</a:t>
            </a:r>
          </a:p>
          <a:p>
            <a:pPr lvl="1"/>
            <a:r>
              <a:rPr lang="de-DE" altLang="zh-CN" dirty="0"/>
              <a:t>b</a:t>
            </a:r>
            <a:r>
              <a:rPr lang="de-DE" altLang="zh-CN" dirty="0" smtClean="0"/>
              <a:t>ei der Finanzierung</a:t>
            </a:r>
          </a:p>
          <a:p>
            <a:pPr lvl="1"/>
            <a:r>
              <a:rPr lang="de-DE" altLang="zh-CN" dirty="0" smtClean="0"/>
              <a:t>bei der Unternehmensnachfolge.</a:t>
            </a:r>
          </a:p>
          <a:p>
            <a:pPr marL="0" indent="0">
              <a:buNone/>
            </a:pPr>
            <a:endParaRPr lang="de-DE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33926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Inhalt</a:t>
            </a:r>
            <a:endParaRPr lang="de-DE" dirty="0"/>
          </a:p>
        </p:txBody>
      </p:sp>
      <p:sp>
        <p:nvSpPr>
          <p:cNvPr id="317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Wozu braucht man Wirtschaftsprüfer?</a:t>
            </a:r>
          </a:p>
          <a:p>
            <a:r>
              <a:rPr lang="de-DE" dirty="0" smtClean="0"/>
              <a:t>Wie wird man Wirtschaftsprüfer?</a:t>
            </a:r>
          </a:p>
          <a:p>
            <a:r>
              <a:rPr lang="de-DE" dirty="0" smtClean="0"/>
              <a:t>Warum wird man Wirtschaftsprüfer?</a:t>
            </a:r>
          </a:p>
          <a:p>
            <a:r>
              <a:rPr lang="de-DE" dirty="0" smtClean="0"/>
              <a:t>Welche Voraussetzung muss man für den Beruf mitbringen?</a:t>
            </a:r>
          </a:p>
          <a:p>
            <a:r>
              <a:rPr lang="de-DE" dirty="0" smtClean="0"/>
              <a:t>Perspektiven</a:t>
            </a:r>
          </a:p>
        </p:txBody>
      </p:sp>
    </p:spTree>
    <p:extLst>
      <p:ext uri="{BB962C8B-B14F-4D97-AF65-F5344CB8AC3E}">
        <p14:creationId xmlns:p14="http://schemas.microsoft.com/office/powerpoint/2010/main" val="39679625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 smtClean="0"/>
              <a:t>Was muss ein Wirtschaftsprüfer beachten? (1)</a:t>
            </a:r>
            <a:endParaRPr lang="de-DE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zh-CN" dirty="0" smtClean="0"/>
              <a:t>Der Wirtschaftsprüfer hat gegenüber dem Mandanten eine Vertrauensstellung</a:t>
            </a:r>
          </a:p>
          <a:p>
            <a:r>
              <a:rPr lang="de-DE" altLang="zh-CN" dirty="0" smtClean="0"/>
              <a:t>Deshalb muss er strenge Berufsgrundsätze beachten, z.B.</a:t>
            </a:r>
          </a:p>
          <a:p>
            <a:pPr lvl="1"/>
            <a:r>
              <a:rPr lang="de-DE" altLang="zh-CN" dirty="0" smtClean="0"/>
              <a:t>Verschwiegenheit </a:t>
            </a:r>
            <a:br>
              <a:rPr lang="de-DE" altLang="zh-CN" dirty="0" smtClean="0"/>
            </a:br>
            <a:r>
              <a:rPr lang="de-DE" altLang="zh-CN" dirty="0" smtClean="0"/>
              <a:t>(gilt für alle Informationen, </a:t>
            </a:r>
            <a:br>
              <a:rPr lang="de-DE" altLang="zh-CN" dirty="0" smtClean="0"/>
            </a:br>
            <a:r>
              <a:rPr lang="de-DE" altLang="zh-CN" dirty="0" smtClean="0"/>
              <a:t>die Wirtschaftsprüfer </a:t>
            </a:r>
            <a:br>
              <a:rPr lang="de-DE" altLang="zh-CN" dirty="0" smtClean="0"/>
            </a:br>
            <a:r>
              <a:rPr lang="de-DE" altLang="zh-CN" dirty="0" smtClean="0"/>
              <a:t>bei </a:t>
            </a:r>
            <a:r>
              <a:rPr lang="de-DE" altLang="zh-CN" smtClean="0"/>
              <a:t>Berufstätigkeit erhalten)</a:t>
            </a:r>
            <a:endParaRPr lang="de-DE" altLang="zh-CN" dirty="0" smtClean="0"/>
          </a:p>
          <a:p>
            <a:pPr lvl="1"/>
            <a:r>
              <a:rPr lang="de-DE" altLang="zh-CN" dirty="0" smtClean="0"/>
              <a:t>Berufswürdiges Verhalten </a:t>
            </a:r>
            <a:br>
              <a:rPr lang="de-DE" altLang="zh-CN" dirty="0" smtClean="0"/>
            </a:br>
            <a:r>
              <a:rPr lang="de-DE" altLang="zh-CN" dirty="0" smtClean="0"/>
              <a:t>(z.B. Sachlichkeit)</a:t>
            </a: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228600" y="3048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altLang="zh-CN" sz="2500" b="1" dirty="0">
              <a:solidFill>
                <a:srgbClr val="BB133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12" y="3356992"/>
            <a:ext cx="1656184" cy="165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6050372" y="3501008"/>
            <a:ext cx="1401948" cy="1368152"/>
          </a:xfrm>
          <a:prstGeom prst="line">
            <a:avLst/>
          </a:prstGeom>
          <a:ln w="76200">
            <a:solidFill>
              <a:srgbClr val="BB1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V="1">
            <a:off x="6050372" y="3501008"/>
            <a:ext cx="1401948" cy="1368152"/>
          </a:xfrm>
          <a:prstGeom prst="line">
            <a:avLst/>
          </a:prstGeom>
          <a:ln w="76200">
            <a:solidFill>
              <a:srgbClr val="BB1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 descr="C:\Users\Wiedefeldt\AppData\Local\Microsoft\Windows\Temporary Internet Files\Content.IE5\L90OV77W\MC9002991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12" y="5445224"/>
            <a:ext cx="183832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/>
        </p:nvCxnSpPr>
        <p:spPr>
          <a:xfrm flipV="1">
            <a:off x="6050372" y="5445224"/>
            <a:ext cx="1756965" cy="1188926"/>
          </a:xfrm>
          <a:prstGeom prst="line">
            <a:avLst/>
          </a:prstGeom>
          <a:ln w="76200">
            <a:solidFill>
              <a:srgbClr val="BB1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5969012" y="5301208"/>
            <a:ext cx="1915356" cy="1367532"/>
          </a:xfrm>
          <a:prstGeom prst="line">
            <a:avLst/>
          </a:prstGeom>
          <a:ln w="76200">
            <a:solidFill>
              <a:srgbClr val="BB1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7941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 smtClean="0"/>
              <a:t>Was muss ein Wirtschaftsprüfer beachten? (2)</a:t>
            </a:r>
            <a:endParaRPr lang="de-DE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altLang="zh-CN" dirty="0" smtClean="0"/>
              <a:t>Gewissenhaftigkeit (u.a. Pflicht zur Fortbildung) </a:t>
            </a:r>
          </a:p>
          <a:p>
            <a:pPr lvl="1"/>
            <a:r>
              <a:rPr lang="de-DE" altLang="zh-CN" dirty="0" smtClean="0"/>
              <a:t>Eigenverantwortlichkeit (Handeln in eigener Verantwortung, sich selbst ein Urteil bilden und Entscheidungen selbst treffen)</a:t>
            </a:r>
          </a:p>
          <a:p>
            <a:pPr lvl="1"/>
            <a:r>
              <a:rPr lang="de-DE" altLang="zh-CN" dirty="0" smtClean="0"/>
              <a:t>Unabhängigkeit (innere Einstellung,</a:t>
            </a:r>
            <a:br>
              <a:rPr lang="de-DE" altLang="zh-CN" dirty="0" smtClean="0"/>
            </a:br>
            <a:r>
              <a:rPr lang="de-DE" altLang="zh-CN" dirty="0" smtClean="0"/>
              <a:t>aber auch frei von Einflüssen, </a:t>
            </a:r>
            <a:br>
              <a:rPr lang="de-DE" altLang="zh-CN" dirty="0" smtClean="0"/>
            </a:br>
            <a:r>
              <a:rPr lang="de-DE" altLang="zh-CN" dirty="0" smtClean="0"/>
              <a:t>Bindungen und Rücksichtnahmen)</a:t>
            </a:r>
          </a:p>
          <a:p>
            <a:pPr lvl="1"/>
            <a:r>
              <a:rPr lang="de-DE" altLang="zh-CN" dirty="0" smtClean="0"/>
              <a:t>Unparteilichkeit (neutral)</a:t>
            </a:r>
          </a:p>
          <a:p>
            <a:endParaRPr lang="de-DE" altLang="zh-CN" dirty="0" smtClean="0"/>
          </a:p>
          <a:p>
            <a:endParaRPr lang="zh-CN" altLang="de-DE" dirty="0" smtClean="0"/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228600" y="3048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altLang="zh-CN" sz="2500" b="1" dirty="0">
              <a:solidFill>
                <a:srgbClr val="BB133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57699"/>
            <a:ext cx="191452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472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Wie wird man Wirtschaftsprüfer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500" b="1">
              <a:solidFill>
                <a:srgbClr val="BB133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626368" y="1968500"/>
            <a:ext cx="581784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900" b="1"/>
              <a:t>Hochschulstudium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611188" y="4029075"/>
            <a:ext cx="5833020" cy="39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900" b="1"/>
              <a:t>Wirtschaftsprüfungsexamen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626368" y="5693186"/>
            <a:ext cx="776205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b="1">
                <a:solidFill>
                  <a:srgbClr val="BB1331"/>
                </a:solidFill>
              </a:rPr>
              <a:t>Bestellung und Vereidigung als Wirtschaftsprüfer </a:t>
            </a:r>
          </a:p>
        </p:txBody>
      </p:sp>
      <p:pic>
        <p:nvPicPr>
          <p:cNvPr id="48139" name="Picture 4" descr="Bild (Geräteunabhängige Bitmap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675" y="120650"/>
            <a:ext cx="35131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0" name="Text Box 5"/>
          <p:cNvSpPr txBox="1">
            <a:spLocks noChangeArrowheads="1"/>
          </p:cNvSpPr>
          <p:nvPr/>
        </p:nvSpPr>
        <p:spPr bwMode="auto">
          <a:xfrm>
            <a:off x="1907704" y="2979167"/>
            <a:ext cx="5425553" cy="39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900" b="1"/>
              <a:t>Prüfungstätigkeit</a:t>
            </a:r>
          </a:p>
        </p:txBody>
      </p:sp>
      <p:pic>
        <p:nvPicPr>
          <p:cNvPr id="9218" name="Picture 2" descr="C:\Users\Wiedefeldt\AppData\Local\Microsoft\Windows\Temporary Internet Files\Content.IE5\GCVKMMCY\MC9003380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889049" cy="11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BB1331"/>
                </a:solidFill>
              </a:rPr>
              <a:t>Zugangswege: Der Klassiker (</a:t>
            </a:r>
            <a:r>
              <a:rPr lang="de-DE" dirty="0" smtClean="0">
                <a:solidFill>
                  <a:srgbClr val="BB1331"/>
                </a:solidFill>
              </a:rPr>
              <a:t>1)</a:t>
            </a:r>
            <a:endParaRPr lang="de-DE" dirty="0"/>
          </a:p>
        </p:txBody>
      </p:sp>
      <p:pic>
        <p:nvPicPr>
          <p:cNvPr id="7170" name="Picture 2" descr="C:\Users\Wiedefeldt\AppData\Local\Microsoft\Windows\Temporary Internet Files\Content.IE5\L631EM2H\MC9003434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79157"/>
            <a:ext cx="1250666" cy="12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iedefeldt\AppData\Local\Microsoft\Windows\Temporary Internet Files\Content.IE5\L90OV77W\MC9000890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36" y="3757422"/>
            <a:ext cx="1030264" cy="9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Wiedefeldt\AppData\Local\Microsoft\Windows\Temporary Internet Files\Content.IE5\L631EM2H\MC90002446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8" y="4941168"/>
            <a:ext cx="831304" cy="15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feil nach unten 11"/>
          <p:cNvSpPr/>
          <p:nvPr/>
        </p:nvSpPr>
        <p:spPr>
          <a:xfrm>
            <a:off x="3347864" y="2362200"/>
            <a:ext cx="720080" cy="5619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unten 27"/>
          <p:cNvSpPr/>
          <p:nvPr/>
        </p:nvSpPr>
        <p:spPr>
          <a:xfrm>
            <a:off x="3347864" y="3417689"/>
            <a:ext cx="720080" cy="5619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3347864" y="4508501"/>
            <a:ext cx="720080" cy="11527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476250" y="2225675"/>
            <a:ext cx="8229600" cy="185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3" name="Rectangle 1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100" b="1" dirty="0">
              <a:solidFill>
                <a:srgbClr val="BB133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BB1331"/>
                </a:solidFill>
              </a:rPr>
              <a:t>Zugangswege: Der Klassiker </a:t>
            </a:r>
            <a:r>
              <a:rPr lang="de-DE" dirty="0" smtClean="0">
                <a:solidFill>
                  <a:srgbClr val="BB1331"/>
                </a:solidFill>
              </a:rPr>
              <a:t>(2)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3 bis 4 Jahre Prüfungstätigkeit:</a:t>
            </a:r>
          </a:p>
          <a:p>
            <a:pPr lvl="1"/>
            <a:r>
              <a:rPr lang="de-DE" dirty="0"/>
              <a:t>davon </a:t>
            </a:r>
            <a:r>
              <a:rPr lang="de-DE" dirty="0" smtClean="0"/>
              <a:t>mindestens zwei Jahre </a:t>
            </a:r>
            <a:r>
              <a:rPr lang="de-DE" dirty="0"/>
              <a:t>bei </a:t>
            </a:r>
            <a:r>
              <a:rPr lang="de-DE" dirty="0" smtClean="0"/>
              <a:t>einem Wirtschaftsprüfer, einer Wirtschaftsprüfungsgesellschaft oder einer sonstigen</a:t>
            </a:r>
            <a:r>
              <a:rPr lang="de-DE" dirty="0"/>
              <a:t> </a:t>
            </a:r>
            <a:r>
              <a:rPr lang="de-DE" dirty="0" smtClean="0"/>
              <a:t>Prüfungseinrichtung</a:t>
            </a:r>
          </a:p>
          <a:p>
            <a:r>
              <a:rPr lang="de-DE" dirty="0" smtClean="0"/>
              <a:t>Aufgabe:</a:t>
            </a:r>
          </a:p>
          <a:p>
            <a:pPr lvl="1"/>
            <a:r>
              <a:rPr lang="de-DE" dirty="0" smtClean="0"/>
              <a:t>Teilnahme </a:t>
            </a:r>
            <a:r>
              <a:rPr lang="de-DE" dirty="0"/>
              <a:t>an </a:t>
            </a:r>
            <a:r>
              <a:rPr lang="de-DE" dirty="0" smtClean="0"/>
              <a:t>Abschlussprüfungen</a:t>
            </a:r>
          </a:p>
          <a:p>
            <a:pPr lvl="1"/>
            <a:r>
              <a:rPr lang="de-DE" dirty="0" smtClean="0"/>
              <a:t>Abfassung </a:t>
            </a:r>
            <a:r>
              <a:rPr lang="de-DE" dirty="0"/>
              <a:t>von </a:t>
            </a:r>
            <a:r>
              <a:rPr lang="de-DE" dirty="0" smtClean="0"/>
              <a:t>Prüfungsberichten</a:t>
            </a: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Bild (Geräteunabhängige Bitmap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675" y="120650"/>
            <a:ext cx="35131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feld 1"/>
          <p:cNvSpPr txBox="1">
            <a:spLocks noChangeArrowheads="1"/>
          </p:cNvSpPr>
          <p:nvPr/>
        </p:nvSpPr>
        <p:spPr bwMode="auto">
          <a:xfrm>
            <a:off x="395536" y="1598886"/>
            <a:ext cx="8065268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Bachelorstudium</a:t>
            </a:r>
          </a:p>
        </p:txBody>
      </p:sp>
      <p:sp>
        <p:nvSpPr>
          <p:cNvPr id="52228" name="Textfeld 4"/>
          <p:cNvSpPr txBox="1">
            <a:spLocks noChangeArrowheads="1"/>
          </p:cNvSpPr>
          <p:nvPr/>
        </p:nvSpPr>
        <p:spPr bwMode="auto">
          <a:xfrm>
            <a:off x="396304" y="2368550"/>
            <a:ext cx="8064500" cy="738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mtClean="0"/>
              <a:t>Berufspraxis</a:t>
            </a:r>
            <a:r>
              <a:rPr lang="de-DE" smtClean="0">
                <a:solidFill>
                  <a:srgbClr val="FF0000"/>
                </a:solidFill>
              </a:rPr>
              <a:t>*</a:t>
            </a:r>
            <a:r>
              <a:rPr lang="de-DE" smtClean="0"/>
              <a:t> </a:t>
            </a:r>
            <a:r>
              <a:rPr lang="de-DE" dirty="0"/>
              <a:t>(mind. </a:t>
            </a:r>
            <a:r>
              <a:rPr lang="de-DE" dirty="0" smtClean="0"/>
              <a:t>6 Monate)</a:t>
            </a:r>
            <a:endParaRPr lang="de-DE" dirty="0"/>
          </a:p>
          <a:p>
            <a:r>
              <a:rPr lang="de-DE" sz="1800" dirty="0"/>
              <a:t>davon </a:t>
            </a:r>
            <a:r>
              <a:rPr lang="de-DE" sz="1800" dirty="0" smtClean="0"/>
              <a:t>3 </a:t>
            </a:r>
            <a:r>
              <a:rPr lang="de-DE" sz="1800" dirty="0"/>
              <a:t>Monate Teilnahme an Abschlussprüfungen </a:t>
            </a:r>
          </a:p>
        </p:txBody>
      </p:sp>
      <p:sp>
        <p:nvSpPr>
          <p:cNvPr id="52229" name="Textfeld 5"/>
          <p:cNvSpPr txBox="1">
            <a:spLocks noChangeArrowheads="1"/>
          </p:cNvSpPr>
          <p:nvPr/>
        </p:nvSpPr>
        <p:spPr bwMode="auto">
          <a:xfrm>
            <a:off x="395536" y="3429000"/>
            <a:ext cx="806526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Masterstudium in einem Studiengang nach § 8a WPO</a:t>
            </a:r>
          </a:p>
        </p:txBody>
      </p:sp>
      <p:sp>
        <p:nvSpPr>
          <p:cNvPr id="52230" name="Textfeld 6"/>
          <p:cNvSpPr txBox="1">
            <a:spLocks noChangeArrowheads="1"/>
          </p:cNvSpPr>
          <p:nvPr/>
        </p:nvSpPr>
        <p:spPr bwMode="auto">
          <a:xfrm>
            <a:off x="396304" y="4221088"/>
            <a:ext cx="80645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Wirtschaftsprüfungsexamen</a:t>
            </a:r>
          </a:p>
        </p:txBody>
      </p:sp>
      <p:sp>
        <p:nvSpPr>
          <p:cNvPr id="52231" name="Textfeld 7"/>
          <p:cNvSpPr txBox="1">
            <a:spLocks noChangeArrowheads="1"/>
          </p:cNvSpPr>
          <p:nvPr/>
        </p:nvSpPr>
        <p:spPr bwMode="auto">
          <a:xfrm>
            <a:off x="396304" y="5047084"/>
            <a:ext cx="806450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smtClean="0"/>
              <a:t>Berufspraxis </a:t>
            </a:r>
            <a:r>
              <a:rPr lang="de-DE" dirty="0" smtClean="0">
                <a:solidFill>
                  <a:srgbClr val="FF0000"/>
                </a:solidFill>
              </a:rPr>
              <a:t>*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2232" name="Textfeld 8"/>
          <p:cNvSpPr txBox="1">
            <a:spLocks noChangeArrowheads="1"/>
          </p:cNvSpPr>
          <p:nvPr/>
        </p:nvSpPr>
        <p:spPr bwMode="auto">
          <a:xfrm>
            <a:off x="395536" y="5851872"/>
            <a:ext cx="806526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BB1331"/>
                </a:solidFill>
              </a:rPr>
              <a:t>Bestellung und Vereidigung als Wirtschaftsprüfer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Zugangswege: Der Moderne </a:t>
            </a:r>
            <a:endParaRPr lang="de-DE" dirty="0"/>
          </a:p>
        </p:txBody>
      </p:sp>
      <p:sp>
        <p:nvSpPr>
          <p:cNvPr id="6" name="Pfeil nach unten 5"/>
          <p:cNvSpPr/>
          <p:nvPr/>
        </p:nvSpPr>
        <p:spPr>
          <a:xfrm>
            <a:off x="827584" y="2060848"/>
            <a:ext cx="504056" cy="307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unten 19"/>
          <p:cNvSpPr/>
          <p:nvPr/>
        </p:nvSpPr>
        <p:spPr>
          <a:xfrm>
            <a:off x="827584" y="3106738"/>
            <a:ext cx="504056" cy="307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unten 20"/>
          <p:cNvSpPr/>
          <p:nvPr/>
        </p:nvSpPr>
        <p:spPr>
          <a:xfrm>
            <a:off x="851124" y="3890665"/>
            <a:ext cx="504056" cy="307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unten 21"/>
          <p:cNvSpPr/>
          <p:nvPr/>
        </p:nvSpPr>
        <p:spPr>
          <a:xfrm>
            <a:off x="848792" y="4705474"/>
            <a:ext cx="504056" cy="307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unten 22"/>
          <p:cNvSpPr/>
          <p:nvPr/>
        </p:nvSpPr>
        <p:spPr>
          <a:xfrm>
            <a:off x="912292" y="5510262"/>
            <a:ext cx="504056" cy="307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Users\Wiedefeldt\AppData\Local\Microsoft\Windows\Temporary Internet Files\Content.IE5\GCVKMMCY\MC9003380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760" y="3218941"/>
            <a:ext cx="648072" cy="8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05" y="2276872"/>
            <a:ext cx="841499" cy="84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74" y="4071218"/>
            <a:ext cx="849246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8" y="5589240"/>
            <a:ext cx="541614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Wiedefeldt\AppData\Local\Microsoft\Windows\Temporary Internet Files\Content.IE5\GCVKMMCY\MC90039858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49" y="1353258"/>
            <a:ext cx="1206082" cy="95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Wiedefeldt\AppData\Local\Microsoft\Windows\Temporary Internet Files\Content.IE5\L90OV77W\MC90043153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53" y="4752208"/>
            <a:ext cx="872043" cy="9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86100" y="6415037"/>
            <a:ext cx="43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*</a:t>
            </a:r>
            <a:r>
              <a:rPr lang="de-DE" sz="1800" dirty="0" smtClean="0"/>
              <a:t> Insgesamt mind. 3 Jahre Berufspraxis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352425" y="1447800"/>
            <a:ext cx="8286750" cy="1030288"/>
          </a:xfrm>
          <a:prstGeom prst="rect">
            <a:avLst/>
          </a:prstGeom>
          <a:solidFill>
            <a:schemeClr val="bg1"/>
          </a:solidFill>
          <a:ln w="12700">
            <a:solidFill>
              <a:srgbClr val="063DE8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de-DE" altLang="zh-CN" sz="2000">
                <a:ea typeface="Arial Unicode MS" pitchFamily="34" charset="-128"/>
                <a:cs typeface="Arial Unicode MS" pitchFamily="34" charset="-128"/>
              </a:rPr>
              <a:t>Schriftliche Prüfung</a:t>
            </a:r>
          </a:p>
          <a:p>
            <a:pPr algn="ctr" defTabSz="762000" eaLnBrk="0" hangingPunct="0"/>
            <a:r>
              <a:rPr lang="de-DE" altLang="zh-CN" sz="2000">
                <a:ea typeface="Arial Unicode MS" pitchFamily="34" charset="-128"/>
                <a:cs typeface="Arial Unicode MS" pitchFamily="34" charset="-128"/>
              </a:rPr>
              <a:t>7 Klausuren je 4-6 Stunden</a:t>
            </a:r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352425" y="5080000"/>
            <a:ext cx="8286750" cy="1030288"/>
          </a:xfrm>
          <a:prstGeom prst="rect">
            <a:avLst/>
          </a:prstGeom>
          <a:solidFill>
            <a:schemeClr val="bg1"/>
          </a:solidFill>
          <a:ln w="12700">
            <a:solidFill>
              <a:srgbClr val="063DE8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de-DE" altLang="zh-CN" sz="2000">
                <a:ea typeface="Arial Unicode MS" pitchFamily="34" charset="-128"/>
                <a:cs typeface="Arial Unicode MS" pitchFamily="34" charset="-128"/>
              </a:rPr>
              <a:t>Mündliche Prüfung</a:t>
            </a:r>
          </a:p>
          <a:p>
            <a:pPr algn="ctr" defTabSz="762000" eaLnBrk="0" hangingPunct="0"/>
            <a:r>
              <a:rPr lang="de-DE" altLang="zh-CN" sz="2000">
                <a:ea typeface="Arial Unicode MS" pitchFamily="34" charset="-128"/>
                <a:cs typeface="Arial Unicode MS" pitchFamily="34" charset="-128"/>
              </a:rPr>
              <a:t>2 Stunden je Bewerber (einschl. Kurzvortrag)</a:t>
            </a:r>
          </a:p>
        </p:txBody>
      </p:sp>
      <p:grpSp>
        <p:nvGrpSpPr>
          <p:cNvPr id="53252" name="Group 5"/>
          <p:cNvGrpSpPr>
            <a:grpSpLocks/>
          </p:cNvGrpSpPr>
          <p:nvPr/>
        </p:nvGrpSpPr>
        <p:grpSpPr bwMode="auto">
          <a:xfrm>
            <a:off x="1344613" y="2533650"/>
            <a:ext cx="6697662" cy="260350"/>
            <a:chOff x="847" y="1596"/>
            <a:chExt cx="4219" cy="164"/>
          </a:xfrm>
        </p:grpSpPr>
        <p:sp>
          <p:nvSpPr>
            <p:cNvPr id="53271" name="Rectangle 6"/>
            <p:cNvSpPr>
              <a:spLocks noChangeArrowheads="1"/>
            </p:cNvSpPr>
            <p:nvPr/>
          </p:nvSpPr>
          <p:spPr bwMode="auto">
            <a:xfrm>
              <a:off x="4889" y="1596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272" name="Rectangle 7"/>
            <p:cNvSpPr>
              <a:spLocks noChangeArrowheads="1"/>
            </p:cNvSpPr>
            <p:nvPr/>
          </p:nvSpPr>
          <p:spPr bwMode="auto">
            <a:xfrm>
              <a:off x="2184" y="1596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273" name="Rectangle 8"/>
            <p:cNvSpPr>
              <a:spLocks noChangeArrowheads="1"/>
            </p:cNvSpPr>
            <p:nvPr/>
          </p:nvSpPr>
          <p:spPr bwMode="auto">
            <a:xfrm>
              <a:off x="847" y="1596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274" name="Rectangle 9"/>
            <p:cNvSpPr>
              <a:spLocks noChangeArrowheads="1"/>
            </p:cNvSpPr>
            <p:nvPr/>
          </p:nvSpPr>
          <p:spPr bwMode="auto">
            <a:xfrm>
              <a:off x="3546" y="1596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3253" name="Group 10"/>
          <p:cNvGrpSpPr>
            <a:grpSpLocks/>
          </p:cNvGrpSpPr>
          <p:nvPr/>
        </p:nvGrpSpPr>
        <p:grpSpPr bwMode="auto">
          <a:xfrm>
            <a:off x="393700" y="2870200"/>
            <a:ext cx="8293100" cy="592138"/>
            <a:chOff x="248" y="1808"/>
            <a:chExt cx="5224" cy="373"/>
          </a:xfrm>
        </p:grpSpPr>
        <p:sp>
          <p:nvSpPr>
            <p:cNvPr id="53267" name="Rectangle 11"/>
            <p:cNvSpPr>
              <a:spLocks noChangeArrowheads="1"/>
            </p:cNvSpPr>
            <p:nvPr/>
          </p:nvSpPr>
          <p:spPr bwMode="auto">
            <a:xfrm>
              <a:off x="248" y="1808"/>
              <a:ext cx="1144" cy="373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zh-CN" altLang="de-DE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2 </a:t>
              </a:r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Klausuren</a:t>
              </a:r>
            </a:p>
          </p:txBody>
        </p:sp>
        <p:sp>
          <p:nvSpPr>
            <p:cNvPr id="53268" name="Rectangle 12"/>
            <p:cNvSpPr>
              <a:spLocks noChangeArrowheads="1"/>
            </p:cNvSpPr>
            <p:nvPr/>
          </p:nvSpPr>
          <p:spPr bwMode="auto">
            <a:xfrm>
              <a:off x="1621" y="1808"/>
              <a:ext cx="1145" cy="373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zh-CN" altLang="de-DE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2 </a:t>
              </a:r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Klausuren</a:t>
              </a:r>
            </a:p>
          </p:txBody>
        </p:sp>
        <p:sp>
          <p:nvSpPr>
            <p:cNvPr id="53269" name="Rectangle 13"/>
            <p:cNvSpPr>
              <a:spLocks noChangeArrowheads="1"/>
            </p:cNvSpPr>
            <p:nvPr/>
          </p:nvSpPr>
          <p:spPr bwMode="auto">
            <a:xfrm>
              <a:off x="4327" y="1808"/>
              <a:ext cx="1145" cy="373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zh-CN" altLang="de-DE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1 </a:t>
              </a:r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Klausur</a:t>
              </a:r>
            </a:p>
          </p:txBody>
        </p:sp>
        <p:sp>
          <p:nvSpPr>
            <p:cNvPr id="53270" name="Rectangle 14"/>
            <p:cNvSpPr>
              <a:spLocks noChangeArrowheads="1"/>
            </p:cNvSpPr>
            <p:nvPr/>
          </p:nvSpPr>
          <p:spPr bwMode="auto">
            <a:xfrm>
              <a:off x="2984" y="1808"/>
              <a:ext cx="1144" cy="373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zh-CN" altLang="de-DE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2 </a:t>
              </a:r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Klausuren</a:t>
              </a:r>
            </a:p>
          </p:txBody>
        </p:sp>
      </p:grpSp>
      <p:grpSp>
        <p:nvGrpSpPr>
          <p:cNvPr id="53254" name="Group 15"/>
          <p:cNvGrpSpPr>
            <a:grpSpLocks/>
          </p:cNvGrpSpPr>
          <p:nvPr/>
        </p:nvGrpSpPr>
        <p:grpSpPr bwMode="auto">
          <a:xfrm>
            <a:off x="393700" y="3733800"/>
            <a:ext cx="8293100" cy="896938"/>
            <a:chOff x="248" y="2352"/>
            <a:chExt cx="5224" cy="565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248" y="2352"/>
              <a:ext cx="1144" cy="56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zh-CN" altLang="de-DE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Wirtschaftliches </a:t>
              </a:r>
            </a:p>
            <a:p>
              <a:pPr algn="ctr" defTabSz="762000" eaLnBrk="0" hangingPunct="0"/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Prüfungswesen</a:t>
              </a:r>
            </a:p>
          </p:txBody>
        </p:sp>
        <p:sp>
          <p:nvSpPr>
            <p:cNvPr id="53264" name="Rectangle 17"/>
            <p:cNvSpPr>
              <a:spLocks noChangeArrowheads="1"/>
            </p:cNvSpPr>
            <p:nvPr/>
          </p:nvSpPr>
          <p:spPr bwMode="auto">
            <a:xfrm>
              <a:off x="1621" y="2352"/>
              <a:ext cx="1145" cy="56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zh-CN" altLang="de-DE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Betriebswirtschaft</a:t>
              </a:r>
            </a:p>
            <a:p>
              <a:pPr algn="ctr" defTabSz="762000" eaLnBrk="0" hangingPunct="0"/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Volkswirtschaft</a:t>
              </a:r>
            </a:p>
          </p:txBody>
        </p:sp>
        <p:sp>
          <p:nvSpPr>
            <p:cNvPr id="53265" name="Rectangle 18"/>
            <p:cNvSpPr>
              <a:spLocks noChangeArrowheads="1"/>
            </p:cNvSpPr>
            <p:nvPr/>
          </p:nvSpPr>
          <p:spPr bwMode="auto">
            <a:xfrm>
              <a:off x="4327" y="2352"/>
              <a:ext cx="1145" cy="56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Wirtschaftsrecht</a:t>
              </a:r>
            </a:p>
          </p:txBody>
        </p:sp>
        <p:sp>
          <p:nvSpPr>
            <p:cNvPr id="53266" name="Rectangle 19"/>
            <p:cNvSpPr>
              <a:spLocks noChangeArrowheads="1"/>
            </p:cNvSpPr>
            <p:nvPr/>
          </p:nvSpPr>
          <p:spPr bwMode="auto">
            <a:xfrm>
              <a:off x="2984" y="2352"/>
              <a:ext cx="1144" cy="56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Steuerrecht</a:t>
              </a:r>
            </a:p>
          </p:txBody>
        </p:sp>
      </p:grpSp>
      <p:grpSp>
        <p:nvGrpSpPr>
          <p:cNvPr id="53255" name="Group 20"/>
          <p:cNvGrpSpPr>
            <a:grpSpLocks/>
          </p:cNvGrpSpPr>
          <p:nvPr/>
        </p:nvGrpSpPr>
        <p:grpSpPr bwMode="auto">
          <a:xfrm>
            <a:off x="1344613" y="4699000"/>
            <a:ext cx="6697662" cy="260350"/>
            <a:chOff x="847" y="2960"/>
            <a:chExt cx="4219" cy="164"/>
          </a:xfrm>
        </p:grpSpPr>
        <p:sp>
          <p:nvSpPr>
            <p:cNvPr id="53259" name="Rectangle 21"/>
            <p:cNvSpPr>
              <a:spLocks noChangeArrowheads="1"/>
            </p:cNvSpPr>
            <p:nvPr/>
          </p:nvSpPr>
          <p:spPr bwMode="auto">
            <a:xfrm>
              <a:off x="4889" y="2960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260" name="Rectangle 22"/>
            <p:cNvSpPr>
              <a:spLocks noChangeArrowheads="1"/>
            </p:cNvSpPr>
            <p:nvPr/>
          </p:nvSpPr>
          <p:spPr bwMode="auto">
            <a:xfrm>
              <a:off x="2184" y="2960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261" name="Rectangle 23"/>
            <p:cNvSpPr>
              <a:spLocks noChangeArrowheads="1"/>
            </p:cNvSpPr>
            <p:nvPr/>
          </p:nvSpPr>
          <p:spPr bwMode="auto">
            <a:xfrm>
              <a:off x="847" y="2960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262" name="Rectangle 24"/>
            <p:cNvSpPr>
              <a:spLocks noChangeArrowheads="1"/>
            </p:cNvSpPr>
            <p:nvPr/>
          </p:nvSpPr>
          <p:spPr bwMode="auto">
            <a:xfrm>
              <a:off x="3546" y="2960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BB1331"/>
                </a:solidFill>
              </a:rPr>
              <a:t>Die Prüfung der Prüfer </a:t>
            </a:r>
            <a:r>
              <a:rPr lang="de-DE" dirty="0" smtClean="0">
                <a:solidFill>
                  <a:srgbClr val="BB1331"/>
                </a:solidFill>
              </a:rPr>
              <a:t>– Der  Klassiker-Weg</a:t>
            </a: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352425" y="1447800"/>
            <a:ext cx="8286750" cy="1030288"/>
          </a:xfrm>
          <a:prstGeom prst="rect">
            <a:avLst/>
          </a:prstGeom>
          <a:solidFill>
            <a:schemeClr val="bg1"/>
          </a:solidFill>
          <a:ln w="12700">
            <a:solidFill>
              <a:srgbClr val="063DE8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de-DE" altLang="zh-CN" sz="2000">
                <a:ea typeface="Arial Unicode MS" pitchFamily="34" charset="-128"/>
                <a:cs typeface="Arial Unicode MS" pitchFamily="34" charset="-128"/>
              </a:rPr>
              <a:t>Schriftliche Prüfung</a:t>
            </a:r>
          </a:p>
          <a:p>
            <a:pPr algn="ctr" defTabSz="762000" eaLnBrk="0" hangingPunct="0"/>
            <a:r>
              <a:rPr lang="de-DE" altLang="zh-CN" sz="2000">
                <a:ea typeface="Arial Unicode MS" pitchFamily="34" charset="-128"/>
                <a:cs typeface="Arial Unicode MS" pitchFamily="34" charset="-128"/>
              </a:rPr>
              <a:t>7 Klausuren je 4-6 Stunden</a:t>
            </a:r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352425" y="5080000"/>
            <a:ext cx="8286750" cy="1030288"/>
          </a:xfrm>
          <a:prstGeom prst="rect">
            <a:avLst/>
          </a:prstGeom>
          <a:solidFill>
            <a:schemeClr val="bg1"/>
          </a:solidFill>
          <a:ln w="12700">
            <a:solidFill>
              <a:srgbClr val="063DE8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de-DE" altLang="zh-CN" sz="2000">
                <a:ea typeface="Arial Unicode MS" pitchFamily="34" charset="-128"/>
                <a:cs typeface="Arial Unicode MS" pitchFamily="34" charset="-128"/>
              </a:rPr>
              <a:t>Mündliche Prüfung</a:t>
            </a:r>
          </a:p>
          <a:p>
            <a:pPr algn="ctr" defTabSz="762000" eaLnBrk="0" hangingPunct="0"/>
            <a:r>
              <a:rPr lang="de-DE" altLang="zh-CN" sz="2000">
                <a:ea typeface="Arial Unicode MS" pitchFamily="34" charset="-128"/>
                <a:cs typeface="Arial Unicode MS" pitchFamily="34" charset="-128"/>
              </a:rPr>
              <a:t>2 Stunden je Bewerber (einschl. Kurzvortrag)</a:t>
            </a:r>
          </a:p>
        </p:txBody>
      </p:sp>
      <p:grpSp>
        <p:nvGrpSpPr>
          <p:cNvPr id="54276" name="Group 5"/>
          <p:cNvGrpSpPr>
            <a:grpSpLocks/>
          </p:cNvGrpSpPr>
          <p:nvPr/>
        </p:nvGrpSpPr>
        <p:grpSpPr bwMode="auto">
          <a:xfrm>
            <a:off x="1344613" y="2533650"/>
            <a:ext cx="6697662" cy="260350"/>
            <a:chOff x="847" y="1596"/>
            <a:chExt cx="4219" cy="164"/>
          </a:xfrm>
        </p:grpSpPr>
        <p:sp>
          <p:nvSpPr>
            <p:cNvPr id="54298" name="Rectangle 6"/>
            <p:cNvSpPr>
              <a:spLocks noChangeArrowheads="1"/>
            </p:cNvSpPr>
            <p:nvPr/>
          </p:nvSpPr>
          <p:spPr bwMode="auto">
            <a:xfrm>
              <a:off x="4889" y="1596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299" name="Rectangle 7"/>
            <p:cNvSpPr>
              <a:spLocks noChangeArrowheads="1"/>
            </p:cNvSpPr>
            <p:nvPr/>
          </p:nvSpPr>
          <p:spPr bwMode="auto">
            <a:xfrm>
              <a:off x="2184" y="1596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300" name="Rectangle 8"/>
            <p:cNvSpPr>
              <a:spLocks noChangeArrowheads="1"/>
            </p:cNvSpPr>
            <p:nvPr/>
          </p:nvSpPr>
          <p:spPr bwMode="auto">
            <a:xfrm>
              <a:off x="847" y="1596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301" name="Rectangle 9"/>
            <p:cNvSpPr>
              <a:spLocks noChangeArrowheads="1"/>
            </p:cNvSpPr>
            <p:nvPr/>
          </p:nvSpPr>
          <p:spPr bwMode="auto">
            <a:xfrm>
              <a:off x="3546" y="1596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4277" name="Group 10"/>
          <p:cNvGrpSpPr>
            <a:grpSpLocks/>
          </p:cNvGrpSpPr>
          <p:nvPr/>
        </p:nvGrpSpPr>
        <p:grpSpPr bwMode="auto">
          <a:xfrm>
            <a:off x="393700" y="2870200"/>
            <a:ext cx="8293100" cy="592138"/>
            <a:chOff x="248" y="1808"/>
            <a:chExt cx="5224" cy="373"/>
          </a:xfrm>
        </p:grpSpPr>
        <p:sp>
          <p:nvSpPr>
            <p:cNvPr id="54294" name="Rectangle 11"/>
            <p:cNvSpPr>
              <a:spLocks noChangeArrowheads="1"/>
            </p:cNvSpPr>
            <p:nvPr/>
          </p:nvSpPr>
          <p:spPr bwMode="auto">
            <a:xfrm>
              <a:off x="248" y="1808"/>
              <a:ext cx="1144" cy="373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zh-CN" altLang="de-DE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2 </a:t>
              </a:r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Klausuren</a:t>
              </a:r>
            </a:p>
          </p:txBody>
        </p:sp>
        <p:sp>
          <p:nvSpPr>
            <p:cNvPr id="54295" name="Rectangle 12"/>
            <p:cNvSpPr>
              <a:spLocks noChangeArrowheads="1"/>
            </p:cNvSpPr>
            <p:nvPr/>
          </p:nvSpPr>
          <p:spPr bwMode="auto">
            <a:xfrm>
              <a:off x="1621" y="1808"/>
              <a:ext cx="1145" cy="373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zh-CN" altLang="de-DE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2 </a:t>
              </a:r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Klausuren</a:t>
              </a:r>
            </a:p>
          </p:txBody>
        </p:sp>
        <p:sp>
          <p:nvSpPr>
            <p:cNvPr id="54296" name="Rectangle 13"/>
            <p:cNvSpPr>
              <a:spLocks noChangeArrowheads="1"/>
            </p:cNvSpPr>
            <p:nvPr/>
          </p:nvSpPr>
          <p:spPr bwMode="auto">
            <a:xfrm>
              <a:off x="4327" y="1808"/>
              <a:ext cx="1145" cy="373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zh-CN" altLang="de-DE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1 </a:t>
              </a:r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Klausur</a:t>
              </a:r>
            </a:p>
          </p:txBody>
        </p:sp>
        <p:sp>
          <p:nvSpPr>
            <p:cNvPr id="54297" name="Rectangle 14"/>
            <p:cNvSpPr>
              <a:spLocks noChangeArrowheads="1"/>
            </p:cNvSpPr>
            <p:nvPr/>
          </p:nvSpPr>
          <p:spPr bwMode="auto">
            <a:xfrm>
              <a:off x="2984" y="1808"/>
              <a:ext cx="1144" cy="373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zh-CN" altLang="de-DE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2 </a:t>
              </a:r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Klausuren</a:t>
              </a:r>
            </a:p>
          </p:txBody>
        </p:sp>
      </p:grpSp>
      <p:grpSp>
        <p:nvGrpSpPr>
          <p:cNvPr id="54278" name="Group 15"/>
          <p:cNvGrpSpPr>
            <a:grpSpLocks/>
          </p:cNvGrpSpPr>
          <p:nvPr/>
        </p:nvGrpSpPr>
        <p:grpSpPr bwMode="auto">
          <a:xfrm>
            <a:off x="393700" y="3733800"/>
            <a:ext cx="8293100" cy="896938"/>
            <a:chOff x="248" y="2352"/>
            <a:chExt cx="5224" cy="565"/>
          </a:xfrm>
        </p:grpSpPr>
        <p:sp>
          <p:nvSpPr>
            <p:cNvPr id="54290" name="Rectangle 16"/>
            <p:cNvSpPr>
              <a:spLocks noChangeArrowheads="1"/>
            </p:cNvSpPr>
            <p:nvPr/>
          </p:nvSpPr>
          <p:spPr bwMode="auto">
            <a:xfrm>
              <a:off x="248" y="2352"/>
              <a:ext cx="1144" cy="56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zh-CN" altLang="de-DE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Wirtschaftliches </a:t>
              </a:r>
            </a:p>
            <a:p>
              <a:pPr algn="ctr" defTabSz="762000" eaLnBrk="0" hangingPunct="0"/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Prüfungswesen</a:t>
              </a:r>
            </a:p>
          </p:txBody>
        </p:sp>
        <p:sp>
          <p:nvSpPr>
            <p:cNvPr id="54291" name="Rectangle 17"/>
            <p:cNvSpPr>
              <a:spLocks noChangeArrowheads="1"/>
            </p:cNvSpPr>
            <p:nvPr/>
          </p:nvSpPr>
          <p:spPr bwMode="auto">
            <a:xfrm>
              <a:off x="1621" y="2352"/>
              <a:ext cx="1145" cy="56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zh-CN" altLang="de-DE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Betriebswirtschaft</a:t>
              </a:r>
            </a:p>
            <a:p>
              <a:pPr algn="ctr" defTabSz="762000" eaLnBrk="0" hangingPunct="0"/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Volkswirtschaft</a:t>
              </a:r>
            </a:p>
          </p:txBody>
        </p:sp>
        <p:sp>
          <p:nvSpPr>
            <p:cNvPr id="54292" name="Rectangle 18"/>
            <p:cNvSpPr>
              <a:spLocks noChangeArrowheads="1"/>
            </p:cNvSpPr>
            <p:nvPr/>
          </p:nvSpPr>
          <p:spPr bwMode="auto">
            <a:xfrm>
              <a:off x="4327" y="2352"/>
              <a:ext cx="1145" cy="56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Wirtschaftsrecht</a:t>
              </a:r>
            </a:p>
          </p:txBody>
        </p:sp>
        <p:sp>
          <p:nvSpPr>
            <p:cNvPr id="54293" name="Rectangle 19"/>
            <p:cNvSpPr>
              <a:spLocks noChangeArrowheads="1"/>
            </p:cNvSpPr>
            <p:nvPr/>
          </p:nvSpPr>
          <p:spPr bwMode="auto">
            <a:xfrm>
              <a:off x="2984" y="2352"/>
              <a:ext cx="1144" cy="56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63DE8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r>
                <a:rPr lang="de-DE" altLang="zh-CN" sz="160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Steuerrecht</a:t>
              </a:r>
            </a:p>
          </p:txBody>
        </p:sp>
      </p:grpSp>
      <p:grpSp>
        <p:nvGrpSpPr>
          <p:cNvPr id="54279" name="Group 20"/>
          <p:cNvGrpSpPr>
            <a:grpSpLocks/>
          </p:cNvGrpSpPr>
          <p:nvPr/>
        </p:nvGrpSpPr>
        <p:grpSpPr bwMode="auto">
          <a:xfrm>
            <a:off x="1344613" y="4699000"/>
            <a:ext cx="6697662" cy="260350"/>
            <a:chOff x="847" y="2960"/>
            <a:chExt cx="4219" cy="164"/>
          </a:xfrm>
        </p:grpSpPr>
        <p:sp>
          <p:nvSpPr>
            <p:cNvPr id="54286" name="Rectangle 21"/>
            <p:cNvSpPr>
              <a:spLocks noChangeArrowheads="1"/>
            </p:cNvSpPr>
            <p:nvPr/>
          </p:nvSpPr>
          <p:spPr bwMode="auto">
            <a:xfrm>
              <a:off x="4889" y="2960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287" name="Rectangle 22"/>
            <p:cNvSpPr>
              <a:spLocks noChangeArrowheads="1"/>
            </p:cNvSpPr>
            <p:nvPr/>
          </p:nvSpPr>
          <p:spPr bwMode="auto">
            <a:xfrm>
              <a:off x="2184" y="2960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288" name="Rectangle 23"/>
            <p:cNvSpPr>
              <a:spLocks noChangeArrowheads="1"/>
            </p:cNvSpPr>
            <p:nvPr/>
          </p:nvSpPr>
          <p:spPr bwMode="auto">
            <a:xfrm>
              <a:off x="847" y="2960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289" name="Rectangle 24"/>
            <p:cNvSpPr>
              <a:spLocks noChangeArrowheads="1"/>
            </p:cNvSpPr>
            <p:nvPr/>
          </p:nvSpPr>
          <p:spPr bwMode="auto">
            <a:xfrm>
              <a:off x="3546" y="2960"/>
              <a:ext cx="177" cy="16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3" name="Gerade Verbindung 2"/>
          <p:cNvCxnSpPr/>
          <p:nvPr/>
        </p:nvCxnSpPr>
        <p:spPr>
          <a:xfrm>
            <a:off x="2573338" y="2663825"/>
            <a:ext cx="2066925" cy="2416175"/>
          </a:xfrm>
          <a:prstGeom prst="line">
            <a:avLst/>
          </a:prstGeom>
          <a:ln w="38100">
            <a:solidFill>
              <a:srgbClr val="BB1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 flipV="1">
            <a:off x="2698750" y="2598738"/>
            <a:ext cx="1816100" cy="2546350"/>
          </a:xfrm>
          <a:prstGeom prst="line">
            <a:avLst/>
          </a:prstGeom>
          <a:ln w="38100">
            <a:solidFill>
              <a:srgbClr val="BB1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Legende 5"/>
          <p:cNvSpPr/>
          <p:nvPr/>
        </p:nvSpPr>
        <p:spPr>
          <a:xfrm>
            <a:off x="6505575" y="1409700"/>
            <a:ext cx="1657350" cy="863600"/>
          </a:xfrm>
          <a:prstGeom prst="wedgeEllipseCallout">
            <a:avLst>
              <a:gd name="adj1" fmla="val 858"/>
              <a:gd name="adj2" fmla="val 1239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rgbClr val="FF0000"/>
                </a:solidFill>
              </a:rPr>
              <a:t>wenn § 8a</a:t>
            </a:r>
          </a:p>
        </p:txBody>
      </p:sp>
      <p:cxnSp>
        <p:nvCxnSpPr>
          <p:cNvPr id="28" name="Gerade Verbindung 27"/>
          <p:cNvCxnSpPr/>
          <p:nvPr/>
        </p:nvCxnSpPr>
        <p:spPr>
          <a:xfrm flipV="1">
            <a:off x="6870700" y="2527300"/>
            <a:ext cx="1816100" cy="2546350"/>
          </a:xfrm>
          <a:prstGeom prst="line">
            <a:avLst/>
          </a:prstGeom>
          <a:ln w="38100">
            <a:solidFill>
              <a:srgbClr val="BB1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6619875" y="2657475"/>
            <a:ext cx="2066925" cy="2416175"/>
          </a:xfrm>
          <a:prstGeom prst="line">
            <a:avLst/>
          </a:prstGeom>
          <a:ln w="38100">
            <a:solidFill>
              <a:srgbClr val="BB1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Legende 31"/>
          <p:cNvSpPr/>
          <p:nvPr/>
        </p:nvSpPr>
        <p:spPr>
          <a:xfrm>
            <a:off x="6505575" y="1409700"/>
            <a:ext cx="1657350" cy="863600"/>
          </a:xfrm>
          <a:prstGeom prst="wedgeEllipseCallout">
            <a:avLst>
              <a:gd name="adj1" fmla="val -175248"/>
              <a:gd name="adj2" fmla="val 1250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rgbClr val="FF0000"/>
                </a:solidFill>
              </a:rPr>
              <a:t>wenn § 8a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BB1331"/>
                </a:solidFill>
              </a:rPr>
              <a:t>Die Prüfung der Prüfer – Der </a:t>
            </a:r>
            <a:r>
              <a:rPr lang="de-DE" dirty="0" smtClean="0">
                <a:solidFill>
                  <a:srgbClr val="BB1331"/>
                </a:solidFill>
              </a:rPr>
              <a:t>Moderne Weg</a:t>
            </a: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500" b="1">
              <a:solidFill>
                <a:srgbClr val="BB133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Warum wird man Wirtschaftsprüfer</a:t>
            </a:r>
            <a:r>
              <a:rPr lang="de-DE" dirty="0" smtClean="0"/>
              <a:t>?</a:t>
            </a: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7 Gute Gründe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  	Viele Unternehmen verfügen über ungeahnte    	Potenziale.</a:t>
            </a:r>
          </a:p>
          <a:p>
            <a:r>
              <a:rPr lang="de-DE" dirty="0" smtClean="0"/>
              <a:t>Wirtschaftsprüfer helfen, diese zu entdecken. </a:t>
            </a:r>
          </a:p>
          <a:p>
            <a:r>
              <a:rPr lang="de-DE" dirty="0" smtClean="0"/>
              <a:t>Die Geschäftszahlen eines Unternehmens allein mögen nur eine Bestandsaufnahme sein. </a:t>
            </a:r>
          </a:p>
          <a:p>
            <a:r>
              <a:rPr lang="de-DE" dirty="0" smtClean="0"/>
              <a:t>Wirtschaftsprüfer verfügen über die Kompetenz, aus dieser Bestandsaufnahme tragfähige Weichenstellungen für die Unternehmenszukunft zu empfehlen.</a:t>
            </a:r>
          </a:p>
        </p:txBody>
      </p:sp>
      <p:sp>
        <p:nvSpPr>
          <p:cNvPr id="6" name="Stern mit 8 Zacken 5"/>
          <p:cNvSpPr/>
          <p:nvPr/>
        </p:nvSpPr>
        <p:spPr bwMode="auto">
          <a:xfrm>
            <a:off x="251520" y="1520031"/>
            <a:ext cx="576263" cy="503237"/>
          </a:xfrm>
          <a:prstGeom prst="star8">
            <a:avLst/>
          </a:prstGeom>
          <a:solidFill>
            <a:srgbClr val="C00000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de-DE" sz="2000" dirty="0">
                <a:cs typeface="Arial" pitchFamily="34" charset="0"/>
              </a:rPr>
              <a:t>1</a:t>
            </a:r>
          </a:p>
        </p:txBody>
      </p:sp>
      <p:sp>
        <p:nvSpPr>
          <p:cNvPr id="62472" name="Rectangle 1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100" b="1" dirty="0">
              <a:solidFill>
                <a:srgbClr val="BB13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8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Wozu braucht man WIRTSCHAFTSPRÜFER</a:t>
            </a:r>
            <a:r>
              <a:rPr lang="de-DE" dirty="0" smtClean="0"/>
              <a:t>?</a:t>
            </a: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7 Gute Gründe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  	Unternehmensrisiken sind nicht immer ersichtlich.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Wirtschaftsprüfer entdecken sie, bevor sie zum Problem werden. </a:t>
            </a:r>
          </a:p>
          <a:p>
            <a:r>
              <a:rPr lang="de-DE" dirty="0" smtClean="0"/>
              <a:t>Gestützt auf ihre Erfahrung in verschiedenen Branchen liefern sie fundierte Analysen und zeigen Risiken auf. </a:t>
            </a:r>
          </a:p>
          <a:p>
            <a:r>
              <a:rPr lang="de-DE" dirty="0" smtClean="0"/>
              <a:t>So erfahren Unternehmer, dass ihr Wirtschaftsprüfer ein Partner ist, auf dessen sorgfältige Prüfungen sie sich verlassen können.</a:t>
            </a:r>
          </a:p>
        </p:txBody>
      </p:sp>
      <p:sp>
        <p:nvSpPr>
          <p:cNvPr id="6" name="Stern mit 8 Zacken 5"/>
          <p:cNvSpPr/>
          <p:nvPr/>
        </p:nvSpPr>
        <p:spPr bwMode="auto">
          <a:xfrm>
            <a:off x="251520" y="1520031"/>
            <a:ext cx="576263" cy="503237"/>
          </a:xfrm>
          <a:prstGeom prst="star8">
            <a:avLst/>
          </a:prstGeom>
          <a:solidFill>
            <a:srgbClr val="C00000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de-DE" sz="2000" dirty="0">
                <a:cs typeface="Arial" pitchFamily="34" charset="0"/>
              </a:rPr>
              <a:t>2</a:t>
            </a:r>
          </a:p>
        </p:txBody>
      </p:sp>
      <p:sp>
        <p:nvSpPr>
          <p:cNvPr id="62472" name="Rectangle 1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100" b="1" dirty="0">
              <a:solidFill>
                <a:srgbClr val="BB133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 Gute Gründe (3)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  	Märkte bleiben in Bewegung.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Auf Wirtschaftsprüfer ist Verlass. </a:t>
            </a:r>
          </a:p>
          <a:p>
            <a:r>
              <a:rPr lang="de-DE" dirty="0" smtClean="0"/>
              <a:t>Sie verfügen über wertvolles Wissen, um die wirtschaftliche Entwicklung im nationalen und internationalen Umfeld für ihre Mandanten zu erkennen und zu bewerten.</a:t>
            </a:r>
          </a:p>
          <a:p>
            <a:r>
              <a:rPr lang="de-DE" dirty="0" smtClean="0"/>
              <a:t>So bleiben Wirtschaftsprüfer auch in unruhigen Zeiten verlässliche Partner.</a:t>
            </a:r>
          </a:p>
        </p:txBody>
      </p:sp>
      <p:sp>
        <p:nvSpPr>
          <p:cNvPr id="6" name="Stern mit 8 Zacken 5"/>
          <p:cNvSpPr/>
          <p:nvPr/>
        </p:nvSpPr>
        <p:spPr bwMode="auto">
          <a:xfrm>
            <a:off x="251520" y="1520031"/>
            <a:ext cx="576263" cy="503237"/>
          </a:xfrm>
          <a:prstGeom prst="star8">
            <a:avLst/>
          </a:prstGeom>
          <a:solidFill>
            <a:srgbClr val="C00000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de-DE" sz="2000" dirty="0" smtClean="0">
                <a:cs typeface="Arial" pitchFamily="34" charset="0"/>
              </a:rPr>
              <a:t>3</a:t>
            </a:r>
            <a:endParaRPr lang="de-DE" sz="2000" dirty="0">
              <a:cs typeface="Arial" pitchFamily="34" charset="0"/>
            </a:endParaRPr>
          </a:p>
        </p:txBody>
      </p:sp>
      <p:sp>
        <p:nvSpPr>
          <p:cNvPr id="62472" name="Rectangle 1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100" b="1" dirty="0">
              <a:solidFill>
                <a:srgbClr val="BB13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8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 Gute Gründe (4)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  	Unternehmer wünschen sich Persönlichkeiten.</a:t>
            </a:r>
            <a:endParaRPr lang="de-DE" dirty="0"/>
          </a:p>
          <a:p>
            <a:r>
              <a:rPr lang="de-DE" dirty="0" smtClean="0"/>
              <a:t>Wirtschaftsprüfer sind Partner auf Augenhöhe. </a:t>
            </a:r>
          </a:p>
          <a:p>
            <a:r>
              <a:rPr lang="de-DE" dirty="0" smtClean="0"/>
              <a:t>Sie agieren mit Weitblick und üben Einfluss aus. </a:t>
            </a:r>
          </a:p>
          <a:p>
            <a:r>
              <a:rPr lang="de-DE" dirty="0" smtClean="0"/>
              <a:t>Dank ihrer Kompetenz und ihrer Persönlichkeit befinden sie sich mit den Entscheidungsträgern im intensiven Dialog.</a:t>
            </a:r>
          </a:p>
          <a:p>
            <a:r>
              <a:rPr lang="de-DE" dirty="0" smtClean="0"/>
              <a:t>So tragen sie Sorge dafür, dass sich Unternehmen tragfähig entwickeln können.</a:t>
            </a:r>
          </a:p>
          <a:p>
            <a:r>
              <a:rPr lang="de-DE" dirty="0" smtClean="0"/>
              <a:t>Geschäftsgeheimnisse sind bei ihnen bestens aufgehoben, da Verschwiegenheit zu ihrem beruflichen Selbstverständnis gehört.</a:t>
            </a:r>
          </a:p>
          <a:p>
            <a:endParaRPr lang="de-DE" dirty="0" smtClean="0"/>
          </a:p>
        </p:txBody>
      </p:sp>
      <p:sp>
        <p:nvSpPr>
          <p:cNvPr id="6" name="Stern mit 8 Zacken 5"/>
          <p:cNvSpPr/>
          <p:nvPr/>
        </p:nvSpPr>
        <p:spPr bwMode="auto">
          <a:xfrm>
            <a:off x="251520" y="1520031"/>
            <a:ext cx="576263" cy="503237"/>
          </a:xfrm>
          <a:prstGeom prst="star8">
            <a:avLst/>
          </a:prstGeom>
          <a:solidFill>
            <a:srgbClr val="C00000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de-DE" sz="2000" dirty="0" smtClean="0">
                <a:cs typeface="Arial" pitchFamily="34" charset="0"/>
              </a:rPr>
              <a:t>4</a:t>
            </a:r>
            <a:endParaRPr lang="de-DE" sz="2000" dirty="0">
              <a:cs typeface="Arial" pitchFamily="34" charset="0"/>
            </a:endParaRPr>
          </a:p>
        </p:txBody>
      </p:sp>
      <p:sp>
        <p:nvSpPr>
          <p:cNvPr id="62472" name="Rectangle 1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100" b="1" dirty="0">
              <a:solidFill>
                <a:srgbClr val="BB13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445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 Gute Gründe (5)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  	Nur wer frei ist, kann frei denken.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/>
              <a:t>Der Beruf des Wirtschaftsprüfers ist ein freier </a:t>
            </a:r>
            <a:r>
              <a:rPr lang="de-DE" dirty="0" smtClean="0"/>
              <a:t>Beruf.</a:t>
            </a:r>
          </a:p>
          <a:p>
            <a:r>
              <a:rPr lang="de-DE" dirty="0" smtClean="0"/>
              <a:t>Seine </a:t>
            </a:r>
            <a:r>
              <a:rPr lang="de-DE" dirty="0"/>
              <a:t>Stärke ist seine Unabhängigkeit. </a:t>
            </a:r>
          </a:p>
          <a:p>
            <a:r>
              <a:rPr lang="de-DE" dirty="0"/>
              <a:t>Auf der Grundlage ihrer besonderen beruflichen Qualifikation erbringen Wirtschaftsprüfer eigenverantwortlich und unabhängig Dienstleistungen</a:t>
            </a:r>
            <a:r>
              <a:rPr lang="de-DE" dirty="0" smtClean="0"/>
              <a:t>.	</a:t>
            </a:r>
            <a:r>
              <a:rPr lang="de-DE" dirty="0" smtClean="0">
                <a:sym typeface="Wingdings"/>
              </a:rPr>
              <a:t> </a:t>
            </a:r>
            <a:endParaRPr lang="de-DE" dirty="0" smtClean="0"/>
          </a:p>
        </p:txBody>
      </p:sp>
      <p:sp>
        <p:nvSpPr>
          <p:cNvPr id="6" name="Stern mit 8 Zacken 5"/>
          <p:cNvSpPr>
            <a:spLocks noChangeArrowheads="1"/>
          </p:cNvSpPr>
          <p:nvPr/>
        </p:nvSpPr>
        <p:spPr bwMode="auto">
          <a:xfrm>
            <a:off x="251520" y="1485602"/>
            <a:ext cx="576262" cy="503238"/>
          </a:xfrm>
          <a:prstGeom prst="star8">
            <a:avLst>
              <a:gd name="adj" fmla="val 37500"/>
            </a:avLst>
          </a:prstGeom>
          <a:solidFill>
            <a:srgbClr val="BB1331"/>
          </a:solidFill>
          <a:ln w="28575" algn="ctr">
            <a:solidFill>
              <a:srgbClr val="58585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2000" dirty="0">
                <a:solidFill>
                  <a:schemeClr val="lt1"/>
                </a:solidFill>
                <a:latin typeface="+mn-lt"/>
                <a:cs typeface="Arial" pitchFamily="34" charset="0"/>
              </a:rPr>
              <a:t>5</a:t>
            </a:r>
          </a:p>
        </p:txBody>
      </p:sp>
      <p:sp>
        <p:nvSpPr>
          <p:cNvPr id="63495" name="Rectangle 1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100" b="1" dirty="0">
              <a:solidFill>
                <a:srgbClr val="BB133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7 Gute Gründe (6)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  	Der Entscheidung eine Grundlage geben.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/>
              <a:t>Menschen vertrauen nur einem kompetenten und unabhängigen Urteil.</a:t>
            </a:r>
          </a:p>
          <a:p>
            <a:r>
              <a:rPr lang="de-DE" dirty="0"/>
              <a:t>Wirtschaftsprüfer schaffen Verlässlichkeit als Grundlage für wirtschaftliche Entscheidungen. </a:t>
            </a:r>
          </a:p>
          <a:p>
            <a:r>
              <a:rPr lang="de-DE" dirty="0"/>
              <a:t>Mit einzigartigem Überblick über ökonomische Zusammenhänge eröffnen sie so Handlungsspielräume für Unternehmen</a:t>
            </a:r>
            <a:r>
              <a:rPr lang="de-DE" dirty="0" smtClean="0"/>
              <a:t>.	</a:t>
            </a:r>
          </a:p>
        </p:txBody>
      </p:sp>
      <p:sp>
        <p:nvSpPr>
          <p:cNvPr id="6" name="Stern mit 8 Zacken 5"/>
          <p:cNvSpPr>
            <a:spLocks noChangeArrowheads="1"/>
          </p:cNvSpPr>
          <p:nvPr/>
        </p:nvSpPr>
        <p:spPr bwMode="auto">
          <a:xfrm>
            <a:off x="251520" y="1485602"/>
            <a:ext cx="576262" cy="503238"/>
          </a:xfrm>
          <a:prstGeom prst="star8">
            <a:avLst>
              <a:gd name="adj" fmla="val 37500"/>
            </a:avLst>
          </a:prstGeom>
          <a:solidFill>
            <a:srgbClr val="BB1331"/>
          </a:solidFill>
          <a:ln w="28575" algn="ctr">
            <a:solidFill>
              <a:srgbClr val="58585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2000" dirty="0">
                <a:solidFill>
                  <a:schemeClr val="lt1"/>
                </a:solidFill>
                <a:latin typeface="+mn-lt"/>
                <a:cs typeface="Arial" pitchFamily="34" charset="0"/>
              </a:rPr>
              <a:t>6</a:t>
            </a:r>
          </a:p>
        </p:txBody>
      </p:sp>
      <p:sp>
        <p:nvSpPr>
          <p:cNvPr id="63495" name="Rectangle 1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100" b="1" dirty="0">
              <a:solidFill>
                <a:srgbClr val="BB13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98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7 Gute Gründe (7)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  	Gestaltungsspielräume sind eine besondere 	Herausforderung für jedes Unternehmen.</a:t>
            </a:r>
          </a:p>
          <a:p>
            <a:r>
              <a:rPr lang="de-DE" dirty="0" smtClean="0"/>
              <a:t>Der </a:t>
            </a:r>
            <a:r>
              <a:rPr lang="de-DE" dirty="0"/>
              <a:t>Wirtschaftsprüfer ist ein kreativer Mitdenker. </a:t>
            </a:r>
          </a:p>
          <a:p>
            <a:r>
              <a:rPr lang="de-DE" dirty="0"/>
              <a:t>Dort, wo Entscheidungen auf der Grundlage gesetzlicher Rahmenbedingungen getroffen werden,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ist </a:t>
            </a:r>
            <a:r>
              <a:rPr lang="de-DE" dirty="0"/>
              <a:t>er als Berater, </a:t>
            </a:r>
            <a:r>
              <a:rPr lang="de-DE" dirty="0" smtClean="0"/>
              <a:t>Konzeptentwickler </a:t>
            </a:r>
            <a:r>
              <a:rPr lang="de-DE" dirty="0"/>
              <a:t>und Navigator ein unverzichtbarer Gesprächspartner der Manager in Unternehmen</a:t>
            </a:r>
            <a:r>
              <a:rPr lang="de-DE" dirty="0" smtClean="0"/>
              <a:t>.</a:t>
            </a:r>
          </a:p>
        </p:txBody>
      </p:sp>
      <p:sp>
        <p:nvSpPr>
          <p:cNvPr id="6" name="Stern mit 8 Zacken 5"/>
          <p:cNvSpPr>
            <a:spLocks noChangeArrowheads="1"/>
          </p:cNvSpPr>
          <p:nvPr/>
        </p:nvSpPr>
        <p:spPr bwMode="auto">
          <a:xfrm>
            <a:off x="251520" y="1485602"/>
            <a:ext cx="576262" cy="503238"/>
          </a:xfrm>
          <a:prstGeom prst="star8">
            <a:avLst>
              <a:gd name="adj" fmla="val 37500"/>
            </a:avLst>
          </a:prstGeom>
          <a:solidFill>
            <a:srgbClr val="BB1331"/>
          </a:solidFill>
          <a:ln w="28575" algn="ctr">
            <a:solidFill>
              <a:srgbClr val="58585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2000" dirty="0" smtClean="0">
                <a:solidFill>
                  <a:schemeClr val="lt1"/>
                </a:solidFill>
                <a:latin typeface="+mn-lt"/>
                <a:cs typeface="Arial" pitchFamily="34" charset="0"/>
              </a:rPr>
              <a:t>7</a:t>
            </a:r>
            <a:endParaRPr lang="de-DE" sz="2000" dirty="0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3495" name="Rectangle 1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100" b="1" dirty="0">
              <a:solidFill>
                <a:srgbClr val="BB13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95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noProof="1" smtClean="0"/>
              <a:t>Der Beruf in Zahlen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Den Beruf gibt es seit 1931, damals gab 549 Wirtschaftsprüfer.</a:t>
            </a:r>
          </a:p>
          <a:p>
            <a:r>
              <a:rPr lang="de-DE" dirty="0" smtClean="0"/>
              <a:t>Heute sind es 14.345 (zum Vergleich: es gibt 158.426 </a:t>
            </a:r>
            <a:r>
              <a:rPr lang="de-DE" dirty="0"/>
              <a:t>Anwälte</a:t>
            </a:r>
            <a:r>
              <a:rPr lang="de-DE" dirty="0" smtClean="0"/>
              <a:t>).</a:t>
            </a:r>
            <a:endParaRPr lang="de-DE" dirty="0"/>
          </a:p>
          <a:p>
            <a:r>
              <a:rPr lang="de-DE" altLang="zh-CN" noProof="1" smtClean="0"/>
              <a:t>79,5% der WP haben Betriebswirtschaft studiert.</a:t>
            </a:r>
            <a:endParaRPr lang="de-DE" dirty="0" smtClean="0"/>
          </a:p>
          <a:p>
            <a:r>
              <a:rPr lang="de-DE" dirty="0" smtClean="0"/>
              <a:t>82% der WP sind zugleich auch Steuerberater.</a:t>
            </a:r>
          </a:p>
          <a:p>
            <a:r>
              <a:rPr lang="de-DE" dirty="0" smtClean="0"/>
              <a:t>4% der WP sind zugleich auch Steuerberater und Rechtsanwalt.</a:t>
            </a:r>
          </a:p>
          <a:p>
            <a:r>
              <a:rPr lang="de-DE" dirty="0" smtClean="0"/>
              <a:t>15% der WP sind Frauen.</a:t>
            </a:r>
          </a:p>
          <a:p>
            <a:r>
              <a:rPr lang="de-DE" dirty="0" smtClean="0"/>
              <a:t>18% der WP sind unter 40 Jahre.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8900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Welche Voraussetzungen muss man für den Beruf mitbringen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28600" y="304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de-DE" sz="2500" b="1">
              <a:solidFill>
                <a:srgbClr val="BB133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2" descr="C:\Users\sack\AppData\Local\Microsoft\Windows\Temporary Internet Files\Content.IE5\LBVAOB8V\MP90043870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417936"/>
            <a:ext cx="64008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Welche </a:t>
            </a:r>
            <a:r>
              <a:rPr lang="de-DE" dirty="0" smtClean="0"/>
              <a:t>Eigenschaften </a:t>
            </a:r>
            <a:r>
              <a:rPr lang="de-DE" dirty="0"/>
              <a:t>braucht ein Wirtschaftsprüfer</a:t>
            </a:r>
            <a:r>
              <a:rPr lang="de-DE" dirty="0" smtClean="0"/>
              <a:t>?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Bereitschaft, Verantwortung zu </a:t>
            </a:r>
            <a:r>
              <a:rPr lang="de-DE" dirty="0" smtClean="0"/>
              <a:t>übernehmen</a:t>
            </a: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C:\Users\sack\AppData\Local\Microsoft\Windows\Temporary Internet Files\Content.IE5\F6IWLHMK\MP90042302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76475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Welche </a:t>
            </a:r>
            <a:r>
              <a:rPr lang="de-DE" dirty="0" smtClean="0"/>
              <a:t>Eigenschaften </a:t>
            </a:r>
            <a:r>
              <a:rPr lang="de-DE" dirty="0"/>
              <a:t>braucht ein Wirtschaftsprüfer</a:t>
            </a:r>
            <a:r>
              <a:rPr lang="de-DE" dirty="0" smtClean="0"/>
              <a:t>?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Teamfähigkeit</a:t>
            </a:r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Wirtschaft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Aktivitäten und Einrichtungen mittels derer </a:t>
            </a:r>
            <a:r>
              <a:rPr lang="de-DE" dirty="0"/>
              <a:t>Menschen </a:t>
            </a:r>
            <a:r>
              <a:rPr lang="de-DE" dirty="0" smtClean="0"/>
              <a:t>ihre Bedürfnisse befriedigen</a:t>
            </a:r>
          </a:p>
          <a:p>
            <a:r>
              <a:rPr lang="de-DE" dirty="0" smtClean="0"/>
              <a:t>Wirtschaftseinheiten, z.B.:</a:t>
            </a:r>
          </a:p>
          <a:p>
            <a:pPr lvl="1"/>
            <a:r>
              <a:rPr lang="de-DE" dirty="0" smtClean="0"/>
              <a:t>Produktions- und Handelsunternehmen</a:t>
            </a:r>
          </a:p>
          <a:p>
            <a:pPr lvl="1"/>
            <a:r>
              <a:rPr lang="de-DE" dirty="0" smtClean="0"/>
              <a:t>Banken </a:t>
            </a:r>
            <a:r>
              <a:rPr lang="de-DE" dirty="0"/>
              <a:t>und </a:t>
            </a:r>
            <a:r>
              <a:rPr lang="de-DE" dirty="0" smtClean="0"/>
              <a:t>Versicherungen</a:t>
            </a:r>
          </a:p>
          <a:p>
            <a:pPr lvl="1"/>
            <a:r>
              <a:rPr lang="de-DE" dirty="0" smtClean="0"/>
              <a:t>öffentliche Unternehmen</a:t>
            </a:r>
          </a:p>
          <a:p>
            <a:r>
              <a:rPr lang="de-DE" dirty="0" smtClean="0"/>
              <a:t>Aufgabe von Unternehmen:</a:t>
            </a:r>
          </a:p>
          <a:p>
            <a:pPr marL="266700" indent="0">
              <a:buNone/>
            </a:pPr>
            <a:r>
              <a:rPr lang="de-DE" dirty="0" smtClean="0">
                <a:sym typeface="Wingdings"/>
              </a:rPr>
              <a:t> </a:t>
            </a:r>
            <a:r>
              <a:rPr lang="de-DE" dirty="0" smtClean="0"/>
              <a:t>Herstellung, Verteilung und </a:t>
            </a:r>
            <a:r>
              <a:rPr lang="de-DE" dirty="0"/>
              <a:t>Verkauf von Waren und </a:t>
            </a:r>
            <a:r>
              <a:rPr lang="de-DE" dirty="0" smtClean="0"/>
              <a:t>Dienstleistungen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8951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Welche </a:t>
            </a:r>
            <a:r>
              <a:rPr lang="de-DE" dirty="0" smtClean="0"/>
              <a:t>Eigenschaften </a:t>
            </a:r>
            <a:r>
              <a:rPr lang="de-DE" dirty="0"/>
              <a:t>braucht ein Wirtschaftsprüfer</a:t>
            </a:r>
            <a:r>
              <a:rPr lang="de-DE" dirty="0" smtClean="0"/>
              <a:t>? (3)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Fleiß und Gewissenhaftigkeit</a:t>
            </a:r>
            <a:endParaRPr lang="de-DE" dirty="0"/>
          </a:p>
        </p:txBody>
      </p:sp>
      <p:pic>
        <p:nvPicPr>
          <p:cNvPr id="7" name="Picture 2" descr="C:\Users\sack\AppData\Local\Microsoft\Windows\Temporary Internet Files\Content.IE5\LBVAOB8V\MC90043801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2636912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Perspektiven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6866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Perspektiven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Karrierewege sind unterschiedlich: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ngestellt, in eigener Praxis oder beides, in Sozietät</a:t>
            </a:r>
          </a:p>
          <a:p>
            <a:r>
              <a:rPr lang="de-DE" dirty="0" smtClean="0"/>
              <a:t>In Gesellschaften oftmals:</a:t>
            </a:r>
          </a:p>
          <a:p>
            <a:pPr lvl="1"/>
            <a:r>
              <a:rPr lang="de-DE" dirty="0" smtClean="0"/>
              <a:t>Prüfungsassistent</a:t>
            </a:r>
          </a:p>
          <a:p>
            <a:pPr lvl="1"/>
            <a:r>
              <a:rPr lang="de-DE" dirty="0" smtClean="0"/>
              <a:t>Prüfungsleiter</a:t>
            </a:r>
          </a:p>
          <a:p>
            <a:pPr lvl="1"/>
            <a:r>
              <a:rPr lang="de-DE" dirty="0" smtClean="0"/>
              <a:t>Wirtschaftsprüfer (Junior Manager)</a:t>
            </a:r>
          </a:p>
          <a:p>
            <a:pPr lvl="1"/>
            <a:r>
              <a:rPr lang="de-DE" dirty="0" smtClean="0"/>
              <a:t>Wirtschaftsprüfer (Senior Manager)</a:t>
            </a:r>
          </a:p>
          <a:p>
            <a:pPr lvl="1"/>
            <a:r>
              <a:rPr lang="de-DE" dirty="0" smtClean="0"/>
              <a:t>Partner/Geschäftsführer/Vorstand</a:t>
            </a:r>
          </a:p>
          <a:p>
            <a:endParaRPr lang="de-DE" dirty="0"/>
          </a:p>
        </p:txBody>
      </p:sp>
      <p:pic>
        <p:nvPicPr>
          <p:cNvPr id="1027" name="Picture 3" descr="C:\Users\Wiedefeldt\AppData\Local\Microsoft\Windows\Temporary Internet Files\Content.IE5\GCVKMMCY\MC9003030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28" y="2636912"/>
            <a:ext cx="2672472" cy="23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549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Unternehmen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Gesetz fordert von den </a:t>
            </a:r>
            <a:br>
              <a:rPr lang="de-DE" dirty="0" smtClean="0"/>
            </a:br>
            <a:r>
              <a:rPr lang="de-DE" dirty="0" smtClean="0"/>
              <a:t>Unternehmen Rechenschaft </a:t>
            </a:r>
            <a:br>
              <a:rPr lang="de-DE" dirty="0" smtClean="0"/>
            </a:br>
            <a:r>
              <a:rPr lang="de-DE" dirty="0" smtClean="0"/>
              <a:t>über ihr Tun.</a:t>
            </a:r>
          </a:p>
          <a:p>
            <a:r>
              <a:rPr lang="de-DE" dirty="0" smtClean="0"/>
              <a:t>Dies erfolgt u.a. in Form der Rechnungslegung des Unternehmens.</a:t>
            </a:r>
          </a:p>
          <a:p>
            <a:r>
              <a:rPr lang="de-DE" dirty="0" smtClean="0"/>
              <a:t>Dazu erstellt es einen </a:t>
            </a:r>
            <a:br>
              <a:rPr lang="de-DE" dirty="0" smtClean="0"/>
            </a:br>
            <a:r>
              <a:rPr lang="de-DE" dirty="0" smtClean="0"/>
              <a:t>Jahresabschluss.</a:t>
            </a:r>
          </a:p>
        </p:txBody>
      </p:sp>
      <p:pic>
        <p:nvPicPr>
          <p:cNvPr id="9220" name="Picture 4" descr="C:\Users\Wiedefeldt\AppData\Local\Microsoft\Windows\Temporary Internet Files\Content.IE5\TZI54TPM\MC9002371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3618"/>
            <a:ext cx="2349374" cy="20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O:\Bilder\Berlin\Allgemein\DSC_5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20" y="1340768"/>
            <a:ext cx="2000096" cy="13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7542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Jahresabschluss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0">
              <a:buNone/>
            </a:pPr>
            <a:r>
              <a:rPr lang="de-DE" dirty="0" smtClean="0"/>
              <a:t>= rechnerischer Abschluss </a:t>
            </a:r>
            <a:r>
              <a:rPr lang="de-DE" dirty="0"/>
              <a:t>eines kaufmännischen </a:t>
            </a:r>
            <a:r>
              <a:rPr lang="de-DE" dirty="0" smtClean="0"/>
              <a:t>Geschäftsjahres</a:t>
            </a:r>
          </a:p>
          <a:p>
            <a:pPr lvl="1"/>
            <a:r>
              <a:rPr lang="de-DE" dirty="0" smtClean="0"/>
              <a:t>informiert Eigentümer und Dritte (z.B. Banken) über </a:t>
            </a:r>
            <a:r>
              <a:rPr lang="de-DE" dirty="0"/>
              <a:t>die wirtschaftliche Lage des Unternehmens </a:t>
            </a:r>
            <a:endParaRPr lang="de-DE" dirty="0" smtClean="0"/>
          </a:p>
          <a:p>
            <a:pPr lvl="1"/>
            <a:r>
              <a:rPr lang="de-DE" dirty="0"/>
              <a:t>i</a:t>
            </a:r>
            <a:r>
              <a:rPr lang="de-DE" dirty="0" smtClean="0"/>
              <a:t>st Basis für </a:t>
            </a:r>
            <a:r>
              <a:rPr lang="de-DE" dirty="0"/>
              <a:t>die </a:t>
            </a:r>
            <a:r>
              <a:rPr lang="de-DE" dirty="0" smtClean="0"/>
              <a:t>Steuern des </a:t>
            </a:r>
            <a:r>
              <a:rPr lang="de-DE" dirty="0"/>
              <a:t>Unternehmens und für die Ermittlung </a:t>
            </a:r>
            <a:r>
              <a:rPr lang="de-DE" dirty="0" smtClean="0"/>
              <a:t>der Ausschüttung von Gewinnen an Eigentümer</a:t>
            </a:r>
          </a:p>
          <a:p>
            <a:r>
              <a:rPr lang="de-DE" dirty="0" smtClean="0"/>
              <a:t>Bestandteile:</a:t>
            </a:r>
            <a:endParaRPr lang="de-DE" dirty="0"/>
          </a:p>
          <a:p>
            <a:pPr lvl="1"/>
            <a:r>
              <a:rPr lang="de-DE" dirty="0" smtClean="0"/>
              <a:t>Bilanz </a:t>
            </a:r>
            <a:endParaRPr lang="de-DE" dirty="0"/>
          </a:p>
          <a:p>
            <a:pPr lvl="1"/>
            <a:r>
              <a:rPr lang="de-DE" dirty="0"/>
              <a:t>Gewinn- und Verlustrechnung</a:t>
            </a:r>
          </a:p>
          <a:p>
            <a:pPr lvl="1"/>
            <a:r>
              <a:rPr lang="de-DE" dirty="0"/>
              <a:t>ggf. </a:t>
            </a:r>
            <a:r>
              <a:rPr lang="de-DE" dirty="0" smtClean="0"/>
              <a:t>Anhang (schriftliche Erläuterungen)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6169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Bilanz eines Unternehmens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Gegenüberstellung von Verwendung </a:t>
            </a:r>
            <a:r>
              <a:rPr lang="de-DE" dirty="0"/>
              <a:t>und Herkunft </a:t>
            </a:r>
            <a:r>
              <a:rPr lang="de-DE" dirty="0" smtClean="0"/>
              <a:t>der Mittel</a:t>
            </a:r>
            <a:endParaRPr lang="de-DE" dirty="0"/>
          </a:p>
        </p:txBody>
      </p:sp>
      <p:pic>
        <p:nvPicPr>
          <p:cNvPr id="5122" name="Picture 2" descr="C:\Users\Wiedefeldt\Picture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68426"/>
            <a:ext cx="6984776" cy="40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5148064" y="2852936"/>
            <a:ext cx="2952328" cy="1224136"/>
          </a:xfrm>
          <a:prstGeom prst="roundRect">
            <a:avLst/>
          </a:prstGeom>
          <a:solidFill>
            <a:srgbClr val="BB1631"/>
          </a:solidFill>
          <a:ln>
            <a:solidFill>
              <a:srgbClr val="BB1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Eigene Mittel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5148064" y="4509120"/>
            <a:ext cx="2952328" cy="1224136"/>
          </a:xfrm>
          <a:prstGeom prst="roundRect">
            <a:avLst/>
          </a:prstGeom>
          <a:solidFill>
            <a:srgbClr val="BB1631"/>
          </a:solidFill>
          <a:ln>
            <a:solidFill>
              <a:srgbClr val="BB1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Fremde Mittel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1475656" y="2708920"/>
            <a:ext cx="3096344" cy="1368152"/>
          </a:xfrm>
          <a:prstGeom prst="ellipse">
            <a:avLst/>
          </a:prstGeom>
          <a:solidFill>
            <a:srgbClr val="FFB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Für den langfristigen Einsatz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1188" y="5805264"/>
            <a:ext cx="72731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9"/>
          <p:cNvCxnSpPr/>
          <p:nvPr/>
        </p:nvCxnSpPr>
        <p:spPr>
          <a:xfrm>
            <a:off x="683568" y="5805264"/>
            <a:ext cx="6860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1007604" y="4653136"/>
            <a:ext cx="3096344" cy="1368152"/>
          </a:xfrm>
          <a:prstGeom prst="ellipse">
            <a:avLst/>
          </a:prstGeom>
          <a:solidFill>
            <a:srgbClr val="FFB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Für den kurzfristigen Einsatz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06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Gewinn- und Verlustrechnung des Unternehmen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tabLst>
                <a:tab pos="7899400" algn="r"/>
              </a:tabLst>
            </a:pPr>
            <a:r>
              <a:rPr lang="de-DE" dirty="0" smtClean="0"/>
              <a:t>Erträge (</a:t>
            </a:r>
            <a:r>
              <a:rPr lang="de-DE" dirty="0"/>
              <a:t>z.B. </a:t>
            </a:r>
            <a:r>
              <a:rPr lang="de-DE" dirty="0" smtClean="0"/>
              <a:t>aus dem Verkauf von Waren)</a:t>
            </a:r>
            <a:endParaRPr lang="de-DE" dirty="0"/>
          </a:p>
          <a:p>
            <a:pPr marL="274637" lvl="1" indent="0">
              <a:buNone/>
            </a:pPr>
            <a:r>
              <a:rPr lang="de-DE" dirty="0" smtClean="0"/>
              <a:t>minus</a:t>
            </a:r>
          </a:p>
          <a:p>
            <a:pPr lvl="1"/>
            <a:r>
              <a:rPr lang="de-DE" dirty="0"/>
              <a:t>Aufwendungen (z.B. </a:t>
            </a:r>
            <a:r>
              <a:rPr lang="de-DE" dirty="0" smtClean="0"/>
              <a:t>Ausgaben für Material, Löhne und Sozialabgaben)</a:t>
            </a:r>
            <a:endParaRPr lang="de-DE" dirty="0"/>
          </a:p>
          <a:p>
            <a:pPr marL="274637" lvl="1" indent="0">
              <a:buNone/>
            </a:pPr>
            <a:r>
              <a:rPr lang="de-DE" dirty="0" smtClean="0"/>
              <a:t>____________________________________________</a:t>
            </a:r>
          </a:p>
          <a:p>
            <a:pPr marL="266700" indent="0">
              <a:buNone/>
            </a:pPr>
            <a:r>
              <a:rPr lang="de-DE" dirty="0" smtClean="0"/>
              <a:t>= Gewinn oder Verlust </a:t>
            </a:r>
            <a:br>
              <a:rPr lang="de-DE" dirty="0" smtClean="0"/>
            </a:br>
            <a:r>
              <a:rPr lang="de-DE" dirty="0" smtClean="0"/>
              <a:t>(Unternehmensergebnis eines Jahres) </a:t>
            </a:r>
            <a:endParaRPr lang="de-DE" dirty="0"/>
          </a:p>
          <a:p>
            <a:pPr marL="266700" indent="0">
              <a:buNone/>
            </a:pPr>
            <a:r>
              <a:rPr lang="de-DE" dirty="0" smtClean="0"/>
              <a:t>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1096750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macht nun der Wirtschaftsprüfer? </a:t>
            </a:r>
            <a:endParaRPr lang="de-DE" dirty="0"/>
          </a:p>
        </p:txBody>
      </p:sp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zh-CN" dirty="0" smtClean="0"/>
              <a:t>Der Wirtschaftsprüfer prüft, ob die Angaben des Unternehmens im Jahresabschluss richtig sind. </a:t>
            </a:r>
          </a:p>
          <a:p>
            <a:r>
              <a:rPr lang="de-DE" altLang="zh-CN" dirty="0" smtClean="0"/>
              <a:t>Der Gesetzgeber hat diese Aufgabe ausschließlich besonders dafür qualifizierten Personen - den Wirtschaftsprüfern - übertragen:</a:t>
            </a:r>
          </a:p>
          <a:p>
            <a:pPr marL="355600" indent="0">
              <a:buNone/>
            </a:pPr>
            <a:r>
              <a:rPr lang="de-DE" altLang="zh-CN" dirty="0" smtClean="0"/>
              <a:t>Damit all jene, die sich auf diese Zahlen verlassen müssen – Banken, Kreditgeber, Aktionäre, Investoren, Arbeitnehmer  und der Staat – sicher sein können, ihre Entscheidungen auf der richtigen Grundlage zu</a:t>
            </a:r>
            <a:br>
              <a:rPr lang="de-DE" altLang="zh-CN" dirty="0" smtClean="0"/>
            </a:br>
            <a:r>
              <a:rPr lang="de-DE" altLang="zh-CN" dirty="0" smtClean="0"/>
              <a:t>treffen.</a:t>
            </a:r>
          </a:p>
          <a:p>
            <a:endParaRPr lang="de-DE" altLang="zh-CN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">
  <a:themeElements>
    <a:clrScheme name="Benutzerdefiniert 1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z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ssen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1194</Words>
  <Application>Microsoft Office PowerPoint</Application>
  <PresentationFormat>Bildschirmpräsentation (4:3)</PresentationFormat>
  <Paragraphs>296</Paragraphs>
  <Slides>42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3" baseType="lpstr">
      <vt:lpstr>Essenz</vt:lpstr>
      <vt:lpstr>Wirtschaftsprüfer</vt:lpstr>
      <vt:lpstr>Inhalt</vt:lpstr>
      <vt:lpstr>Wozu braucht man WIRTSCHAFTSPRÜFER?</vt:lpstr>
      <vt:lpstr>Wirtschaft</vt:lpstr>
      <vt:lpstr>Unternehmen</vt:lpstr>
      <vt:lpstr>Jahresabschluss</vt:lpstr>
      <vt:lpstr>Bilanz eines Unternehmens</vt:lpstr>
      <vt:lpstr>Gewinn- und Verlustrechnung des Unternehmen</vt:lpstr>
      <vt:lpstr>Was macht nun der Wirtschaftsprüfer? </vt:lpstr>
      <vt:lpstr>Unterschiedliche Abschlussprüfungen</vt:lpstr>
      <vt:lpstr>Ablauf einer Abschlussprüfung (1)</vt:lpstr>
      <vt:lpstr>Ablauf einer Abschlussprüfung (2)</vt:lpstr>
      <vt:lpstr>Ablauf einer Abschlussprüfung (3)</vt:lpstr>
      <vt:lpstr>Ablauf einer Abschlussprüfung (4)</vt:lpstr>
      <vt:lpstr>Ablauf einer Abschlussprüfung (5)</vt:lpstr>
      <vt:lpstr>Ablauf einer Abschlussprüfung (6)</vt:lpstr>
      <vt:lpstr>Ablauf einer Abschlussprüfung (7)</vt:lpstr>
      <vt:lpstr>Was prüft der Wirtschaftsprüfer außer Jahresabschlüssen?</vt:lpstr>
      <vt:lpstr>Weitere Aufgaben des Wirtschaftsprüfers</vt:lpstr>
      <vt:lpstr>Was muss ein Wirtschaftsprüfer beachten? (1)</vt:lpstr>
      <vt:lpstr>Was muss ein Wirtschaftsprüfer beachten? (2)</vt:lpstr>
      <vt:lpstr>Wie wird man Wirtschaftsprüfer?</vt:lpstr>
      <vt:lpstr>Zugangswege: Der Klassiker (1)</vt:lpstr>
      <vt:lpstr>Zugangswege: Der Klassiker (2)</vt:lpstr>
      <vt:lpstr>Zugangswege: Der Moderne </vt:lpstr>
      <vt:lpstr>Die Prüfung der Prüfer – Der  Klassiker-Weg</vt:lpstr>
      <vt:lpstr>Die Prüfung der Prüfer – Der Moderne Weg</vt:lpstr>
      <vt:lpstr>Warum wird man Wirtschaftsprüfer?</vt:lpstr>
      <vt:lpstr>7 Gute Gründe (1)</vt:lpstr>
      <vt:lpstr>7 Gute Gründe (2)</vt:lpstr>
      <vt:lpstr>7 Gute Gründe (3)</vt:lpstr>
      <vt:lpstr>7 Gute Gründe (4)</vt:lpstr>
      <vt:lpstr>7 Gute Gründe (5)</vt:lpstr>
      <vt:lpstr>7 Gute Gründe (6)</vt:lpstr>
      <vt:lpstr>7 Gute Gründe (7)</vt:lpstr>
      <vt:lpstr>Der Beruf in Zahlen </vt:lpstr>
      <vt:lpstr>Welche Voraussetzungen muss man für den Beruf mitbringen?</vt:lpstr>
      <vt:lpstr>Welche Eigenschaften braucht ein Wirtschaftsprüfer? (1)</vt:lpstr>
      <vt:lpstr>Welche Eigenschaften braucht ein Wirtschaftsprüfer? (2)</vt:lpstr>
      <vt:lpstr>Welche Eigenschaften braucht ein Wirtschaftsprüfer? (3)</vt:lpstr>
      <vt:lpstr>Perspektiven</vt:lpstr>
      <vt:lpstr>Perspektiven</vt:lpstr>
    </vt:vector>
  </TitlesOfParts>
  <Company>IDW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Sack</dc:creator>
  <cp:lastModifiedBy> </cp:lastModifiedBy>
  <cp:revision>155</cp:revision>
  <cp:lastPrinted>2013-03-04T12:47:12Z</cp:lastPrinted>
  <dcterms:created xsi:type="dcterms:W3CDTF">2013-01-14T08:12:02Z</dcterms:created>
  <dcterms:modified xsi:type="dcterms:W3CDTF">2013-03-06T08:37:47Z</dcterms:modified>
</cp:coreProperties>
</file>